
<file path=[Content_Types].xml><?xml version="1.0" encoding="utf-8"?>
<Types xmlns="http://schemas.openxmlformats.org/package/2006/content-types">
  <Override PartName="/ppt/slides/slide29.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15.xml" ContentType="application/vnd.openxmlformats-officedocument.presentationml.slideLayout+xml"/>
  <Override PartName="/ppt/notesSlides/notesSlide18.xml" ContentType="application/vnd.openxmlformats-officedocument.presentationml.notesSlide+xml"/>
  <Override PartName="/ppt/notesSlides/notesSlide27.xml" ContentType="application/vnd.openxmlformats-officedocument.presentationml.notesSlide+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2.xml" ContentType="application/vnd.openxmlformats-officedocument.presentationml.slideLayout+xml"/>
  <Override PartName="/ppt/slideLayouts/slideLayout24.xml" ContentType="application/vnd.openxmlformats-officedocument.presentationml.slideLayout+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25.xml" ContentType="application/vnd.openxmlformats-officedocument.presentationml.notesSlide+xml"/>
  <Override PartName="/ppt/slides/slide10.xml" ContentType="application/vnd.openxmlformats-officedocument.presentationml.slide+xml"/>
  <Override PartName="/ppt/slides/slide12.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20.xml" ContentType="application/vnd.openxmlformats-officedocument.presentationml.slideLayout+xml"/>
  <Override PartName="/ppt/notesSlides/notesSlide14.xml" ContentType="application/vnd.openxmlformats-officedocument.presentationml.notesSlide+xml"/>
  <Override PartName="/ppt/notesSlides/notesSlide23.xml" ContentType="application/vnd.openxmlformats-officedocument.presentationml.notesSlide+xml"/>
  <Override PartName="/ppt/notesSlides/notesSlide9.xml" ContentType="application/vnd.openxmlformats-officedocument.presentationml.notesSlide+xml"/>
  <Override PartName="/ppt/notesSlides/notesSlide12.xml" ContentType="application/vnd.openxmlformats-officedocument.presentationml.notesSlide+xml"/>
  <Override PartName="/ppt/notesSlides/notesSlide21.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charts/chart1.xml" ContentType="application/vnd.openxmlformats-officedocument.drawingml.chart+xml"/>
  <Override PartName="/ppt/slideMasters/slideMaster2.xml" ContentType="application/vnd.openxmlformats-officedocument.presentationml.slideMaster+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Default Extension="png" ContentType="image/png"/>
  <Override PartName="/ppt/theme/theme4.xml" ContentType="application/vnd.openxmlformats-officedocument.theme+xml"/>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drawings/drawing1.xml" ContentType="application/vnd.openxmlformats-officedocument.drawingml.chartshapes+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4008" r:id="rId2"/>
  </p:sldMasterIdLst>
  <p:notesMasterIdLst>
    <p:notesMasterId r:id="rId36"/>
  </p:notesMasterIdLst>
  <p:handoutMasterIdLst>
    <p:handoutMasterId r:id="rId37"/>
  </p:handoutMasterIdLst>
  <p:sldIdLst>
    <p:sldId id="389" r:id="rId3"/>
    <p:sldId id="386" r:id="rId4"/>
    <p:sldId id="387" r:id="rId5"/>
    <p:sldId id="382" r:id="rId6"/>
    <p:sldId id="388" r:id="rId7"/>
    <p:sldId id="384" r:id="rId8"/>
    <p:sldId id="390" r:id="rId9"/>
    <p:sldId id="391" r:id="rId10"/>
    <p:sldId id="392" r:id="rId11"/>
    <p:sldId id="393" r:id="rId12"/>
    <p:sldId id="394" r:id="rId13"/>
    <p:sldId id="395" r:id="rId14"/>
    <p:sldId id="396" r:id="rId15"/>
    <p:sldId id="397" r:id="rId16"/>
    <p:sldId id="398" r:id="rId17"/>
    <p:sldId id="399" r:id="rId18"/>
    <p:sldId id="400" r:id="rId19"/>
    <p:sldId id="401" r:id="rId20"/>
    <p:sldId id="402" r:id="rId21"/>
    <p:sldId id="403" r:id="rId22"/>
    <p:sldId id="404" r:id="rId23"/>
    <p:sldId id="405" r:id="rId24"/>
    <p:sldId id="406" r:id="rId25"/>
    <p:sldId id="407" r:id="rId26"/>
    <p:sldId id="408" r:id="rId27"/>
    <p:sldId id="409" r:id="rId28"/>
    <p:sldId id="410" r:id="rId29"/>
    <p:sldId id="411" r:id="rId30"/>
    <p:sldId id="412" r:id="rId31"/>
    <p:sldId id="413" r:id="rId32"/>
    <p:sldId id="414" r:id="rId33"/>
    <p:sldId id="415" r:id="rId34"/>
    <p:sldId id="416" r:id="rId35"/>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modifyVerifier cryptProviderType="rsaFull" cryptAlgorithmClass="hash" cryptAlgorithmType="typeAny" cryptAlgorithmSid="4" spinCount="100000" saltData="2bdNwYZU0nHu9AfuvrFqyg==" hashData="gCsYojptt+nAaCHLggcWW6cpGSA="/>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BF5FF"/>
    <a:srgbClr val="EFF7FF"/>
    <a:srgbClr val="D8ECFF"/>
    <a:srgbClr val="E5F6FF"/>
    <a:srgbClr val="D9F1FF"/>
    <a:srgbClr val="CCECFF"/>
    <a:srgbClr val="CC0000"/>
    <a:srgbClr val="009900"/>
    <a:srgbClr val="33ED52"/>
    <a:srgbClr val="FFFFFF"/>
  </p:clrMru>
</p:presentationPr>
</file>

<file path=ppt/tableStyles.xml><?xml version="1.0" encoding="utf-8"?>
<a:tblStyleLst xmlns:a="http://schemas.openxmlformats.org/drawingml/2006/main" def="{5C22544A-7EE6-4342-B048-85BDC9FD1C3A}">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1010" autoAdjust="0"/>
  </p:normalViewPr>
  <p:slideViewPr>
    <p:cSldViewPr snapToGrid="0">
      <p:cViewPr varScale="1">
        <p:scale>
          <a:sx n="80" d="100"/>
          <a:sy n="80" d="100"/>
        </p:scale>
        <p:origin x="-1522" y="-82"/>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notesViewPr>
    <p:cSldViewPr snapToGrid="0">
      <p:cViewPr varScale="1">
        <p:scale>
          <a:sx n="96" d="100"/>
          <a:sy n="96" d="100"/>
        </p:scale>
        <p:origin x="-3504" y="-102"/>
      </p:cViewPr>
      <p:guideLst>
        <p:guide orient="horz" pos="2928"/>
        <p:guide pos="2208"/>
      </p:guideLst>
    </p:cSldViewPr>
  </p:notesViewPr>
  <p:gridSpacing cx="78028800" cy="780288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handoutMaster" Target="handoutMasters/handout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openxmlformats.org/officeDocument/2006/relationships/oleObject" Target="file:///C:\Users\k3pdetjs\AppData\Local\Microsoft\Windows\Temporary%20Internet%20Files\Content.Outlook\NQJ7UB3S\Rock%20Strenght_PtEvergladesHarbor.xls" TargetMode="External"/><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c:date1904 val="1"/>
  <c:lang val="en-US"/>
  <c:clrMapOvr bg1="lt1" tx1="dk1" bg2="lt2" tx2="dk2" accent1="accent1" accent2="accent2" accent3="accent3" accent4="accent4" accent5="accent5" accent6="accent6" hlink="hlink" folHlink="folHlink"/>
  <c:chart>
    <c:plotArea>
      <c:layout>
        <c:manualLayout>
          <c:layoutTarget val="inner"/>
          <c:xMode val="edge"/>
          <c:yMode val="edge"/>
          <c:x val="0.11881207265249979"/>
          <c:y val="0.11253210983969122"/>
          <c:w val="0.83003434089175798"/>
          <c:h val="0.69565304264538086"/>
        </c:manualLayout>
      </c:layout>
      <c:lineChart>
        <c:grouping val="standard"/>
        <c:ser>
          <c:idx val="0"/>
          <c:order val="0"/>
          <c:spPr>
            <a:ln w="12700">
              <a:solidFill>
                <a:srgbClr val="000080"/>
              </a:solidFill>
              <a:prstDash val="solid"/>
            </a:ln>
          </c:spPr>
          <c:marker>
            <c:symbol val="none"/>
          </c:marker>
          <c:val>
            <c:numRef>
              <c:f>Sheet1!$D$1:$D$306</c:f>
              <c:numCache>
                <c:formatCode>General</c:formatCode>
                <c:ptCount val="306"/>
                <c:pt idx="0">
                  <c:v>266</c:v>
                </c:pt>
                <c:pt idx="1">
                  <c:v>286</c:v>
                </c:pt>
                <c:pt idx="2">
                  <c:v>302</c:v>
                </c:pt>
                <c:pt idx="3">
                  <c:v>359</c:v>
                </c:pt>
                <c:pt idx="4">
                  <c:v>369</c:v>
                </c:pt>
                <c:pt idx="5">
                  <c:v>373</c:v>
                </c:pt>
                <c:pt idx="6">
                  <c:v>376</c:v>
                </c:pt>
                <c:pt idx="7">
                  <c:v>400</c:v>
                </c:pt>
                <c:pt idx="8">
                  <c:v>430</c:v>
                </c:pt>
                <c:pt idx="9">
                  <c:v>431</c:v>
                </c:pt>
                <c:pt idx="10">
                  <c:v>455</c:v>
                </c:pt>
                <c:pt idx="11">
                  <c:v>457</c:v>
                </c:pt>
                <c:pt idx="12">
                  <c:v>462</c:v>
                </c:pt>
                <c:pt idx="13">
                  <c:v>462</c:v>
                </c:pt>
                <c:pt idx="14">
                  <c:v>505</c:v>
                </c:pt>
                <c:pt idx="15">
                  <c:v>507</c:v>
                </c:pt>
                <c:pt idx="16">
                  <c:v>525</c:v>
                </c:pt>
                <c:pt idx="17">
                  <c:v>527</c:v>
                </c:pt>
                <c:pt idx="18">
                  <c:v>532</c:v>
                </c:pt>
                <c:pt idx="19">
                  <c:v>534</c:v>
                </c:pt>
                <c:pt idx="20">
                  <c:v>560</c:v>
                </c:pt>
                <c:pt idx="21">
                  <c:v>566</c:v>
                </c:pt>
                <c:pt idx="22">
                  <c:v>586</c:v>
                </c:pt>
                <c:pt idx="23">
                  <c:v>591</c:v>
                </c:pt>
                <c:pt idx="24">
                  <c:v>616</c:v>
                </c:pt>
                <c:pt idx="25">
                  <c:v>639</c:v>
                </c:pt>
                <c:pt idx="26">
                  <c:v>647</c:v>
                </c:pt>
                <c:pt idx="27">
                  <c:v>671</c:v>
                </c:pt>
                <c:pt idx="28">
                  <c:v>679</c:v>
                </c:pt>
                <c:pt idx="29">
                  <c:v>682</c:v>
                </c:pt>
                <c:pt idx="30">
                  <c:v>700</c:v>
                </c:pt>
                <c:pt idx="31">
                  <c:v>703</c:v>
                </c:pt>
                <c:pt idx="32">
                  <c:v>703</c:v>
                </c:pt>
                <c:pt idx="33">
                  <c:v>714</c:v>
                </c:pt>
                <c:pt idx="34">
                  <c:v>716</c:v>
                </c:pt>
                <c:pt idx="35">
                  <c:v>769</c:v>
                </c:pt>
                <c:pt idx="36">
                  <c:v>790</c:v>
                </c:pt>
                <c:pt idx="37">
                  <c:v>806</c:v>
                </c:pt>
                <c:pt idx="38">
                  <c:v>808</c:v>
                </c:pt>
                <c:pt idx="39">
                  <c:v>817</c:v>
                </c:pt>
                <c:pt idx="40">
                  <c:v>826</c:v>
                </c:pt>
                <c:pt idx="41">
                  <c:v>855</c:v>
                </c:pt>
                <c:pt idx="42">
                  <c:v>856</c:v>
                </c:pt>
                <c:pt idx="43">
                  <c:v>873</c:v>
                </c:pt>
                <c:pt idx="44">
                  <c:v>902</c:v>
                </c:pt>
                <c:pt idx="45">
                  <c:v>902</c:v>
                </c:pt>
                <c:pt idx="46">
                  <c:v>927</c:v>
                </c:pt>
                <c:pt idx="47">
                  <c:v>933</c:v>
                </c:pt>
                <c:pt idx="48">
                  <c:v>975</c:v>
                </c:pt>
                <c:pt idx="49">
                  <c:v>975</c:v>
                </c:pt>
                <c:pt idx="50">
                  <c:v>1061</c:v>
                </c:pt>
                <c:pt idx="51">
                  <c:v>1104</c:v>
                </c:pt>
                <c:pt idx="52">
                  <c:v>1106</c:v>
                </c:pt>
                <c:pt idx="53">
                  <c:v>1126</c:v>
                </c:pt>
                <c:pt idx="54">
                  <c:v>1145</c:v>
                </c:pt>
                <c:pt idx="55">
                  <c:v>1152</c:v>
                </c:pt>
                <c:pt idx="56">
                  <c:v>1160</c:v>
                </c:pt>
                <c:pt idx="57">
                  <c:v>1204</c:v>
                </c:pt>
                <c:pt idx="58">
                  <c:v>1237</c:v>
                </c:pt>
                <c:pt idx="59">
                  <c:v>1263</c:v>
                </c:pt>
                <c:pt idx="60">
                  <c:v>1263</c:v>
                </c:pt>
                <c:pt idx="61">
                  <c:v>1271</c:v>
                </c:pt>
                <c:pt idx="62">
                  <c:v>1305</c:v>
                </c:pt>
                <c:pt idx="63">
                  <c:v>1306</c:v>
                </c:pt>
                <c:pt idx="64">
                  <c:v>1320</c:v>
                </c:pt>
                <c:pt idx="65">
                  <c:v>1334</c:v>
                </c:pt>
                <c:pt idx="66">
                  <c:v>1349</c:v>
                </c:pt>
                <c:pt idx="67">
                  <c:v>1355</c:v>
                </c:pt>
                <c:pt idx="68">
                  <c:v>1371</c:v>
                </c:pt>
                <c:pt idx="69">
                  <c:v>1402</c:v>
                </c:pt>
                <c:pt idx="70">
                  <c:v>1412</c:v>
                </c:pt>
                <c:pt idx="71">
                  <c:v>1414</c:v>
                </c:pt>
                <c:pt idx="72">
                  <c:v>1418</c:v>
                </c:pt>
                <c:pt idx="73">
                  <c:v>1431</c:v>
                </c:pt>
                <c:pt idx="74">
                  <c:v>1435</c:v>
                </c:pt>
                <c:pt idx="75">
                  <c:v>1444</c:v>
                </c:pt>
                <c:pt idx="76">
                  <c:v>1450</c:v>
                </c:pt>
                <c:pt idx="77">
                  <c:v>1476</c:v>
                </c:pt>
                <c:pt idx="78">
                  <c:v>1478</c:v>
                </c:pt>
                <c:pt idx="79">
                  <c:v>1515</c:v>
                </c:pt>
                <c:pt idx="80">
                  <c:v>1521</c:v>
                </c:pt>
                <c:pt idx="81">
                  <c:v>1528</c:v>
                </c:pt>
                <c:pt idx="82">
                  <c:v>1564</c:v>
                </c:pt>
                <c:pt idx="83">
                  <c:v>1575</c:v>
                </c:pt>
                <c:pt idx="84">
                  <c:v>1585</c:v>
                </c:pt>
                <c:pt idx="85">
                  <c:v>1607</c:v>
                </c:pt>
                <c:pt idx="86">
                  <c:v>1625</c:v>
                </c:pt>
                <c:pt idx="87">
                  <c:v>1636</c:v>
                </c:pt>
                <c:pt idx="88">
                  <c:v>1679</c:v>
                </c:pt>
                <c:pt idx="89">
                  <c:v>1688</c:v>
                </c:pt>
                <c:pt idx="90">
                  <c:v>1693</c:v>
                </c:pt>
                <c:pt idx="91">
                  <c:v>1713</c:v>
                </c:pt>
                <c:pt idx="92">
                  <c:v>1749</c:v>
                </c:pt>
                <c:pt idx="93">
                  <c:v>1759</c:v>
                </c:pt>
                <c:pt idx="94">
                  <c:v>1771</c:v>
                </c:pt>
                <c:pt idx="95">
                  <c:v>1789</c:v>
                </c:pt>
                <c:pt idx="96">
                  <c:v>1798</c:v>
                </c:pt>
                <c:pt idx="97">
                  <c:v>1865</c:v>
                </c:pt>
                <c:pt idx="98">
                  <c:v>1865</c:v>
                </c:pt>
                <c:pt idx="99">
                  <c:v>1886</c:v>
                </c:pt>
                <c:pt idx="100">
                  <c:v>1890</c:v>
                </c:pt>
                <c:pt idx="101">
                  <c:v>1927</c:v>
                </c:pt>
                <c:pt idx="102">
                  <c:v>1939</c:v>
                </c:pt>
                <c:pt idx="103">
                  <c:v>1945</c:v>
                </c:pt>
                <c:pt idx="104">
                  <c:v>1952</c:v>
                </c:pt>
                <c:pt idx="105">
                  <c:v>2003</c:v>
                </c:pt>
                <c:pt idx="106">
                  <c:v>2051</c:v>
                </c:pt>
                <c:pt idx="107">
                  <c:v>2057</c:v>
                </c:pt>
                <c:pt idx="108">
                  <c:v>2069</c:v>
                </c:pt>
                <c:pt idx="109">
                  <c:v>2081</c:v>
                </c:pt>
                <c:pt idx="110">
                  <c:v>2146</c:v>
                </c:pt>
                <c:pt idx="111">
                  <c:v>2152</c:v>
                </c:pt>
                <c:pt idx="112">
                  <c:v>2204</c:v>
                </c:pt>
                <c:pt idx="113">
                  <c:v>2213</c:v>
                </c:pt>
                <c:pt idx="114">
                  <c:v>2222</c:v>
                </c:pt>
                <c:pt idx="115">
                  <c:v>2305</c:v>
                </c:pt>
                <c:pt idx="116">
                  <c:v>2322</c:v>
                </c:pt>
                <c:pt idx="117">
                  <c:v>2345</c:v>
                </c:pt>
                <c:pt idx="118">
                  <c:v>2348</c:v>
                </c:pt>
                <c:pt idx="119">
                  <c:v>2350</c:v>
                </c:pt>
                <c:pt idx="120">
                  <c:v>2371</c:v>
                </c:pt>
                <c:pt idx="121">
                  <c:v>2381</c:v>
                </c:pt>
                <c:pt idx="122">
                  <c:v>2396</c:v>
                </c:pt>
                <c:pt idx="123">
                  <c:v>2437</c:v>
                </c:pt>
                <c:pt idx="124">
                  <c:v>2493</c:v>
                </c:pt>
                <c:pt idx="125">
                  <c:v>2493</c:v>
                </c:pt>
                <c:pt idx="126">
                  <c:v>2497</c:v>
                </c:pt>
                <c:pt idx="127">
                  <c:v>2524</c:v>
                </c:pt>
                <c:pt idx="128">
                  <c:v>2548</c:v>
                </c:pt>
                <c:pt idx="129">
                  <c:v>2583</c:v>
                </c:pt>
                <c:pt idx="130">
                  <c:v>2587</c:v>
                </c:pt>
                <c:pt idx="131">
                  <c:v>2588</c:v>
                </c:pt>
                <c:pt idx="132">
                  <c:v>2611</c:v>
                </c:pt>
                <c:pt idx="133">
                  <c:v>2612</c:v>
                </c:pt>
                <c:pt idx="134">
                  <c:v>2633</c:v>
                </c:pt>
                <c:pt idx="135">
                  <c:v>2639</c:v>
                </c:pt>
                <c:pt idx="136">
                  <c:v>2640</c:v>
                </c:pt>
                <c:pt idx="137">
                  <c:v>2659</c:v>
                </c:pt>
                <c:pt idx="138">
                  <c:v>2666</c:v>
                </c:pt>
                <c:pt idx="139">
                  <c:v>2683</c:v>
                </c:pt>
                <c:pt idx="140">
                  <c:v>2694</c:v>
                </c:pt>
                <c:pt idx="141">
                  <c:v>2712</c:v>
                </c:pt>
                <c:pt idx="142">
                  <c:v>2726</c:v>
                </c:pt>
                <c:pt idx="143">
                  <c:v>2728</c:v>
                </c:pt>
                <c:pt idx="144">
                  <c:v>2738</c:v>
                </c:pt>
                <c:pt idx="145">
                  <c:v>2761</c:v>
                </c:pt>
                <c:pt idx="146">
                  <c:v>2798</c:v>
                </c:pt>
                <c:pt idx="147">
                  <c:v>2835</c:v>
                </c:pt>
                <c:pt idx="148">
                  <c:v>2883</c:v>
                </c:pt>
                <c:pt idx="149">
                  <c:v>2902</c:v>
                </c:pt>
                <c:pt idx="150">
                  <c:v>2913</c:v>
                </c:pt>
                <c:pt idx="151">
                  <c:v>2933</c:v>
                </c:pt>
                <c:pt idx="152">
                  <c:v>2956</c:v>
                </c:pt>
                <c:pt idx="153">
                  <c:v>3009</c:v>
                </c:pt>
                <c:pt idx="154">
                  <c:v>3042</c:v>
                </c:pt>
                <c:pt idx="155">
                  <c:v>3070</c:v>
                </c:pt>
                <c:pt idx="156">
                  <c:v>3079</c:v>
                </c:pt>
                <c:pt idx="157">
                  <c:v>3088</c:v>
                </c:pt>
                <c:pt idx="158">
                  <c:v>3108</c:v>
                </c:pt>
                <c:pt idx="159">
                  <c:v>3114</c:v>
                </c:pt>
                <c:pt idx="160">
                  <c:v>3131</c:v>
                </c:pt>
                <c:pt idx="161">
                  <c:v>3137</c:v>
                </c:pt>
                <c:pt idx="162">
                  <c:v>3199</c:v>
                </c:pt>
                <c:pt idx="163">
                  <c:v>3202</c:v>
                </c:pt>
                <c:pt idx="164">
                  <c:v>3214</c:v>
                </c:pt>
                <c:pt idx="165">
                  <c:v>3228</c:v>
                </c:pt>
                <c:pt idx="166">
                  <c:v>3238</c:v>
                </c:pt>
                <c:pt idx="167">
                  <c:v>3298</c:v>
                </c:pt>
                <c:pt idx="168">
                  <c:v>3298</c:v>
                </c:pt>
                <c:pt idx="169">
                  <c:v>3300</c:v>
                </c:pt>
                <c:pt idx="170">
                  <c:v>3343</c:v>
                </c:pt>
                <c:pt idx="171">
                  <c:v>3354</c:v>
                </c:pt>
                <c:pt idx="172">
                  <c:v>3386</c:v>
                </c:pt>
                <c:pt idx="173">
                  <c:v>3396</c:v>
                </c:pt>
                <c:pt idx="174">
                  <c:v>3409</c:v>
                </c:pt>
                <c:pt idx="175">
                  <c:v>3457</c:v>
                </c:pt>
                <c:pt idx="176">
                  <c:v>3472</c:v>
                </c:pt>
                <c:pt idx="177">
                  <c:v>3486</c:v>
                </c:pt>
                <c:pt idx="178">
                  <c:v>3490</c:v>
                </c:pt>
                <c:pt idx="179">
                  <c:v>3490</c:v>
                </c:pt>
                <c:pt idx="180">
                  <c:v>3498</c:v>
                </c:pt>
                <c:pt idx="181">
                  <c:v>3501</c:v>
                </c:pt>
                <c:pt idx="182">
                  <c:v>3523</c:v>
                </c:pt>
                <c:pt idx="183">
                  <c:v>3525</c:v>
                </c:pt>
                <c:pt idx="184">
                  <c:v>3558</c:v>
                </c:pt>
                <c:pt idx="185">
                  <c:v>3587</c:v>
                </c:pt>
                <c:pt idx="186">
                  <c:v>3627</c:v>
                </c:pt>
                <c:pt idx="187">
                  <c:v>3630</c:v>
                </c:pt>
                <c:pt idx="188">
                  <c:v>3635</c:v>
                </c:pt>
                <c:pt idx="189">
                  <c:v>3677</c:v>
                </c:pt>
                <c:pt idx="190">
                  <c:v>3684</c:v>
                </c:pt>
                <c:pt idx="191">
                  <c:v>3687</c:v>
                </c:pt>
                <c:pt idx="192">
                  <c:v>3705</c:v>
                </c:pt>
                <c:pt idx="193">
                  <c:v>3759</c:v>
                </c:pt>
                <c:pt idx="194">
                  <c:v>3784</c:v>
                </c:pt>
                <c:pt idx="195">
                  <c:v>3787</c:v>
                </c:pt>
                <c:pt idx="196">
                  <c:v>3788</c:v>
                </c:pt>
                <c:pt idx="197">
                  <c:v>3805</c:v>
                </c:pt>
                <c:pt idx="198">
                  <c:v>3852</c:v>
                </c:pt>
                <c:pt idx="199">
                  <c:v>3859</c:v>
                </c:pt>
                <c:pt idx="200">
                  <c:v>3870</c:v>
                </c:pt>
                <c:pt idx="201">
                  <c:v>3874</c:v>
                </c:pt>
                <c:pt idx="202">
                  <c:v>3905</c:v>
                </c:pt>
                <c:pt idx="203">
                  <c:v>3936</c:v>
                </c:pt>
                <c:pt idx="204">
                  <c:v>3959</c:v>
                </c:pt>
                <c:pt idx="205">
                  <c:v>3989</c:v>
                </c:pt>
                <c:pt idx="206">
                  <c:v>4008</c:v>
                </c:pt>
                <c:pt idx="207">
                  <c:v>4056</c:v>
                </c:pt>
                <c:pt idx="208">
                  <c:v>4058</c:v>
                </c:pt>
                <c:pt idx="209">
                  <c:v>4074</c:v>
                </c:pt>
                <c:pt idx="210">
                  <c:v>4108</c:v>
                </c:pt>
                <c:pt idx="211">
                  <c:v>4124</c:v>
                </c:pt>
                <c:pt idx="212">
                  <c:v>4191</c:v>
                </c:pt>
                <c:pt idx="213">
                  <c:v>4209</c:v>
                </c:pt>
                <c:pt idx="214">
                  <c:v>4213</c:v>
                </c:pt>
                <c:pt idx="215">
                  <c:v>4239</c:v>
                </c:pt>
                <c:pt idx="216">
                  <c:v>4269</c:v>
                </c:pt>
                <c:pt idx="217">
                  <c:v>4310</c:v>
                </c:pt>
                <c:pt idx="218">
                  <c:v>4321</c:v>
                </c:pt>
                <c:pt idx="219">
                  <c:v>4333</c:v>
                </c:pt>
                <c:pt idx="220">
                  <c:v>4346</c:v>
                </c:pt>
                <c:pt idx="221">
                  <c:v>4349</c:v>
                </c:pt>
                <c:pt idx="222">
                  <c:v>4380</c:v>
                </c:pt>
                <c:pt idx="223">
                  <c:v>4419</c:v>
                </c:pt>
                <c:pt idx="224">
                  <c:v>4424</c:v>
                </c:pt>
                <c:pt idx="225">
                  <c:v>4453</c:v>
                </c:pt>
                <c:pt idx="226">
                  <c:v>4456</c:v>
                </c:pt>
                <c:pt idx="227">
                  <c:v>4467</c:v>
                </c:pt>
                <c:pt idx="228">
                  <c:v>4487</c:v>
                </c:pt>
                <c:pt idx="229">
                  <c:v>4502</c:v>
                </c:pt>
                <c:pt idx="230">
                  <c:v>4546</c:v>
                </c:pt>
                <c:pt idx="231">
                  <c:v>4562</c:v>
                </c:pt>
                <c:pt idx="232">
                  <c:v>4591</c:v>
                </c:pt>
                <c:pt idx="233">
                  <c:v>4597</c:v>
                </c:pt>
                <c:pt idx="234">
                  <c:v>4602</c:v>
                </c:pt>
                <c:pt idx="235">
                  <c:v>4605</c:v>
                </c:pt>
                <c:pt idx="236">
                  <c:v>4635</c:v>
                </c:pt>
                <c:pt idx="237">
                  <c:v>4643</c:v>
                </c:pt>
                <c:pt idx="238">
                  <c:v>4646</c:v>
                </c:pt>
                <c:pt idx="239">
                  <c:v>4657</c:v>
                </c:pt>
                <c:pt idx="240">
                  <c:v>4704</c:v>
                </c:pt>
                <c:pt idx="241">
                  <c:v>4735</c:v>
                </c:pt>
                <c:pt idx="242">
                  <c:v>4735</c:v>
                </c:pt>
                <c:pt idx="243">
                  <c:v>4759</c:v>
                </c:pt>
                <c:pt idx="244">
                  <c:v>4763</c:v>
                </c:pt>
                <c:pt idx="245">
                  <c:v>4778</c:v>
                </c:pt>
                <c:pt idx="246">
                  <c:v>4820</c:v>
                </c:pt>
                <c:pt idx="247">
                  <c:v>4849</c:v>
                </c:pt>
                <c:pt idx="248">
                  <c:v>4873</c:v>
                </c:pt>
                <c:pt idx="249">
                  <c:v>4873</c:v>
                </c:pt>
                <c:pt idx="250">
                  <c:v>4878</c:v>
                </c:pt>
                <c:pt idx="251">
                  <c:v>4894</c:v>
                </c:pt>
                <c:pt idx="252">
                  <c:v>4935</c:v>
                </c:pt>
                <c:pt idx="253">
                  <c:v>4950</c:v>
                </c:pt>
                <c:pt idx="254">
                  <c:v>5002</c:v>
                </c:pt>
                <c:pt idx="255">
                  <c:v>5017</c:v>
                </c:pt>
                <c:pt idx="256">
                  <c:v>5064</c:v>
                </c:pt>
                <c:pt idx="257">
                  <c:v>5073</c:v>
                </c:pt>
                <c:pt idx="258">
                  <c:v>5079</c:v>
                </c:pt>
                <c:pt idx="259">
                  <c:v>5107</c:v>
                </c:pt>
                <c:pt idx="260">
                  <c:v>5124</c:v>
                </c:pt>
                <c:pt idx="261">
                  <c:v>5128</c:v>
                </c:pt>
                <c:pt idx="262">
                  <c:v>5175</c:v>
                </c:pt>
                <c:pt idx="263">
                  <c:v>5197</c:v>
                </c:pt>
                <c:pt idx="264">
                  <c:v>5214</c:v>
                </c:pt>
                <c:pt idx="265">
                  <c:v>5225</c:v>
                </c:pt>
                <c:pt idx="266">
                  <c:v>5235</c:v>
                </c:pt>
                <c:pt idx="267">
                  <c:v>5245</c:v>
                </c:pt>
                <c:pt idx="268">
                  <c:v>5269</c:v>
                </c:pt>
                <c:pt idx="269">
                  <c:v>5277</c:v>
                </c:pt>
                <c:pt idx="270">
                  <c:v>5297</c:v>
                </c:pt>
                <c:pt idx="271">
                  <c:v>5299</c:v>
                </c:pt>
                <c:pt idx="272">
                  <c:v>5406</c:v>
                </c:pt>
                <c:pt idx="273">
                  <c:v>5452</c:v>
                </c:pt>
                <c:pt idx="274">
                  <c:v>5496</c:v>
                </c:pt>
                <c:pt idx="275">
                  <c:v>5522</c:v>
                </c:pt>
                <c:pt idx="276">
                  <c:v>5572</c:v>
                </c:pt>
                <c:pt idx="277">
                  <c:v>5581</c:v>
                </c:pt>
                <c:pt idx="278">
                  <c:v>5696</c:v>
                </c:pt>
                <c:pt idx="279">
                  <c:v>5739</c:v>
                </c:pt>
                <c:pt idx="280">
                  <c:v>5753</c:v>
                </c:pt>
                <c:pt idx="281">
                  <c:v>5755</c:v>
                </c:pt>
                <c:pt idx="282">
                  <c:v>5764</c:v>
                </c:pt>
                <c:pt idx="283">
                  <c:v>5778</c:v>
                </c:pt>
                <c:pt idx="284">
                  <c:v>5854</c:v>
                </c:pt>
                <c:pt idx="285">
                  <c:v>5864</c:v>
                </c:pt>
                <c:pt idx="286">
                  <c:v>5983</c:v>
                </c:pt>
                <c:pt idx="287">
                  <c:v>5991</c:v>
                </c:pt>
                <c:pt idx="288">
                  <c:v>5998</c:v>
                </c:pt>
                <c:pt idx="289">
                  <c:v>6069</c:v>
                </c:pt>
                <c:pt idx="290">
                  <c:v>6100</c:v>
                </c:pt>
                <c:pt idx="291">
                  <c:v>6171</c:v>
                </c:pt>
                <c:pt idx="292">
                  <c:v>6174</c:v>
                </c:pt>
                <c:pt idx="293">
                  <c:v>6195</c:v>
                </c:pt>
                <c:pt idx="294">
                  <c:v>6313</c:v>
                </c:pt>
                <c:pt idx="295">
                  <c:v>6471</c:v>
                </c:pt>
                <c:pt idx="296">
                  <c:v>6505</c:v>
                </c:pt>
                <c:pt idx="297">
                  <c:v>6909</c:v>
                </c:pt>
                <c:pt idx="298">
                  <c:v>7071</c:v>
                </c:pt>
                <c:pt idx="299">
                  <c:v>7290</c:v>
                </c:pt>
                <c:pt idx="300">
                  <c:v>7658</c:v>
                </c:pt>
                <c:pt idx="301">
                  <c:v>7949</c:v>
                </c:pt>
                <c:pt idx="302">
                  <c:v>8031</c:v>
                </c:pt>
                <c:pt idx="303">
                  <c:v>8225</c:v>
                </c:pt>
                <c:pt idx="304">
                  <c:v>12428</c:v>
                </c:pt>
                <c:pt idx="305">
                  <c:v>12806</c:v>
                </c:pt>
              </c:numCache>
            </c:numRef>
          </c:val>
        </c:ser>
        <c:marker val="1"/>
        <c:axId val="87289216"/>
        <c:axId val="95045120"/>
      </c:lineChart>
      <c:catAx>
        <c:axId val="87289216"/>
        <c:scaling>
          <c:orientation val="minMax"/>
        </c:scaling>
        <c:axPos val="b"/>
        <c:majorGridlines>
          <c:spPr>
            <a:ln w="3175">
              <a:solidFill>
                <a:srgbClr val="000000"/>
              </a:solidFill>
              <a:prstDash val="solid"/>
            </a:ln>
          </c:spPr>
        </c:majorGridlines>
        <c:title>
          <c:tx>
            <c:rich>
              <a:bodyPr/>
              <a:lstStyle/>
              <a:p>
                <a:pPr>
                  <a:defRPr sz="1000" b="1" i="0" u="none" strike="noStrike" baseline="0">
                    <a:solidFill>
                      <a:srgbClr val="000000"/>
                    </a:solidFill>
                    <a:latin typeface="Arial"/>
                    <a:ea typeface="Arial"/>
                    <a:cs typeface="Arial"/>
                  </a:defRPr>
                </a:pPr>
                <a:r>
                  <a:rPr lang="en-US"/>
                  <a:t>Number of Tests (306)</a:t>
                </a:r>
              </a:p>
            </c:rich>
          </c:tx>
          <c:layout>
            <c:manualLayout>
              <c:xMode val="edge"/>
              <c:yMode val="edge"/>
              <c:x val="0.41914260717410801"/>
              <c:y val="0.88746910472508067"/>
            </c:manualLayout>
          </c:layout>
          <c:spPr>
            <a:noFill/>
            <a:ln w="25400">
              <a:noFill/>
            </a:ln>
          </c:spPr>
        </c:title>
        <c:numFmt formatCode="General" sourceLinked="1"/>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95045120"/>
        <c:crosses val="autoZero"/>
        <c:auto val="1"/>
        <c:lblAlgn val="ctr"/>
        <c:lblOffset val="100"/>
        <c:tickLblSkip val="25"/>
        <c:tickMarkSkip val="25"/>
      </c:catAx>
      <c:valAx>
        <c:axId val="95045120"/>
        <c:scaling>
          <c:orientation val="minMax"/>
        </c:scaling>
        <c:axPos val="l"/>
        <c:majorGridlines>
          <c:spPr>
            <a:ln w="3175">
              <a:solidFill>
                <a:srgbClr val="000000"/>
              </a:solidFill>
              <a:prstDash val="solid"/>
            </a:ln>
          </c:spPr>
        </c:majorGridlines>
        <c:numFmt formatCode="General" sourceLinked="1"/>
        <c:tickLblPos val="nextTo"/>
        <c:spPr>
          <a:ln w="3175">
            <a:solidFill>
              <a:srgbClr val="000000"/>
            </a:solidFill>
            <a:prstDash val="solid"/>
          </a:ln>
        </c:spPr>
        <c:txPr>
          <a:bodyPr rot="0" vert="horz"/>
          <a:lstStyle/>
          <a:p>
            <a:pPr>
              <a:defRPr sz="800" b="0" i="0" u="none" strike="noStrike" baseline="0">
                <a:solidFill>
                  <a:srgbClr val="000000"/>
                </a:solidFill>
                <a:latin typeface="Arial"/>
                <a:ea typeface="Arial"/>
                <a:cs typeface="Arial"/>
              </a:defRPr>
            </a:pPr>
            <a:endParaRPr lang="en-US"/>
          </a:p>
        </c:txPr>
        <c:crossAx val="87289216"/>
        <c:crosses val="autoZero"/>
        <c:crossBetween val="between"/>
      </c:valAx>
      <c:spPr>
        <a:noFill/>
        <a:ln w="12700">
          <a:solidFill>
            <a:srgbClr val="FFFFFF"/>
          </a:solidFill>
          <a:prstDash val="solid"/>
        </a:ln>
      </c:spPr>
    </c:plotArea>
    <c:plotVisOnly val="1"/>
    <c:dispBlanksAs val="gap"/>
  </c:chart>
  <c:spPr>
    <a:solidFill>
      <a:srgbClr val="FFFFFF"/>
    </a:solidFill>
    <a:ln w="3175">
      <a:solidFill>
        <a:srgbClr val="000000"/>
      </a:solidFill>
      <a:prstDash val="solid"/>
    </a:ln>
  </c:spPr>
  <c:txPr>
    <a:bodyPr/>
    <a:lstStyle/>
    <a:p>
      <a:pPr>
        <a:defRPr sz="1625" b="0" i="0" u="none" strike="noStrike" baseline="0">
          <a:solidFill>
            <a:srgbClr val="000000"/>
          </a:solidFill>
          <a:latin typeface="Arial"/>
          <a:ea typeface="Arial"/>
          <a:cs typeface="Arial"/>
        </a:defRPr>
      </a:pPr>
      <a:endParaRPr lang="en-US"/>
    </a:p>
  </c:txPr>
  <c:externalData r:id="rId2"/>
  <c:userShapes r:id="rId3"/>
</c:chartSpace>
</file>

<file path=ppt/drawings/drawing1.xml><?xml version="1.0" encoding="utf-8"?>
<c:userShapes xmlns:c="http://schemas.openxmlformats.org/drawingml/2006/chart">
  <cdr:relSizeAnchor xmlns:cdr="http://schemas.openxmlformats.org/drawingml/2006/chartDrawing">
    <cdr:from>
      <cdr:x>0.14667</cdr:x>
      <cdr:y>0.02908</cdr:y>
    </cdr:from>
    <cdr:to>
      <cdr:x>0.93595</cdr:x>
      <cdr:y>0.09656</cdr:y>
    </cdr:to>
    <cdr:sp macro="" textlink="">
      <cdr:nvSpPr>
        <cdr:cNvPr id="2057" name="Text Box 9"/>
        <cdr:cNvSpPr txBox="1">
          <a:spLocks xmlns:a="http://schemas.openxmlformats.org/drawingml/2006/main" noChangeArrowheads="1"/>
        </cdr:cNvSpPr>
      </cdr:nvSpPr>
      <cdr:spPr bwMode="auto">
        <a:xfrm xmlns:a="http://schemas.openxmlformats.org/drawingml/2006/main">
          <a:off x="881018" y="115384"/>
          <a:ext cx="4533502" cy="266524"/>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wrap="square" lIns="36576" tIns="27432" rIns="0" bIns="0" anchor="t" upright="1"/>
        <a:lstStyle xmlns:a="http://schemas.openxmlformats.org/drawingml/2006/main"/>
        <a:p xmlns:a="http://schemas.openxmlformats.org/drawingml/2006/main">
          <a:pPr algn="l" rtl="0">
            <a:defRPr sz="1000"/>
          </a:pPr>
          <a:r>
            <a:rPr lang="en-US" sz="1200" b="1" i="0" u="none" strike="noStrike" baseline="0">
              <a:solidFill>
                <a:srgbClr val="000000"/>
              </a:solidFill>
              <a:latin typeface="Arial"/>
              <a:cs typeface="Arial"/>
            </a:rPr>
            <a:t>Port Everglades Unconfined Compressive Strenghts</a:t>
          </a:r>
        </a:p>
      </cdr:txBody>
    </cdr:sp>
  </cdr:relSizeAnchor>
  <cdr:relSizeAnchor xmlns:cdr="http://schemas.openxmlformats.org/drawingml/2006/chartDrawing">
    <cdr:from>
      <cdr:x>0.02102</cdr:x>
      <cdr:y>0.08316</cdr:y>
    </cdr:from>
    <cdr:to>
      <cdr:x>0.06184</cdr:x>
      <cdr:y>0.84887</cdr:y>
    </cdr:to>
    <cdr:sp macro="" textlink="">
      <cdr:nvSpPr>
        <cdr:cNvPr id="2058" name="Text Box 10"/>
        <cdr:cNvSpPr txBox="1">
          <a:spLocks xmlns:a="http://schemas.openxmlformats.org/drawingml/2006/main" noChangeArrowheads="1"/>
        </cdr:cNvSpPr>
      </cdr:nvSpPr>
      <cdr:spPr bwMode="auto">
        <a:xfrm xmlns:a="http://schemas.openxmlformats.org/drawingml/2006/main">
          <a:off x="128988" y="329149"/>
          <a:ext cx="247360" cy="2818967"/>
        </a:xfrm>
        <a:prstGeom xmlns:a="http://schemas.openxmlformats.org/drawingml/2006/main" prst="rect">
          <a:avLst/>
        </a:prstGeom>
        <a:noFill xmlns:a="http://schemas.openxmlformats.org/drawingml/2006/main"/>
        <a:ln xmlns:a="http://schemas.openxmlformats.org/drawingml/2006/main" w="9525">
          <a:noFill/>
          <a:miter lim="800000"/>
          <a:headEnd/>
          <a:tailEnd/>
        </a:ln>
      </cdr:spPr>
      <cdr:txBody>
        <a:bodyPr xmlns:a="http://schemas.openxmlformats.org/drawingml/2006/main" vertOverflow="clip" vert="vert270" wrap="square" lIns="27432" tIns="22860" rIns="0" bIns="0" anchor="t" upright="1"/>
        <a:lstStyle xmlns:a="http://schemas.openxmlformats.org/drawingml/2006/main"/>
        <a:p xmlns:a="http://schemas.openxmlformats.org/drawingml/2006/main">
          <a:pPr algn="r" rtl="0">
            <a:defRPr sz="1000"/>
          </a:pPr>
          <a:r>
            <a:rPr lang="en-US" sz="1000" b="1" i="0" u="none" strike="noStrike" baseline="0" dirty="0">
              <a:solidFill>
                <a:srgbClr val="000000"/>
              </a:solidFill>
              <a:latin typeface="Arial"/>
              <a:cs typeface="Arial"/>
            </a:rPr>
            <a:t>Unconfined Compressive </a:t>
          </a:r>
          <a:r>
            <a:rPr lang="en-US" sz="1000" b="1" i="0" u="none" strike="noStrike" baseline="0" dirty="0" err="1">
              <a:solidFill>
                <a:srgbClr val="000000"/>
              </a:solidFill>
              <a:latin typeface="Arial"/>
              <a:cs typeface="Arial"/>
            </a:rPr>
            <a:t>Strenght</a:t>
          </a:r>
          <a:r>
            <a:rPr lang="en-US" sz="1000" b="1" i="0" u="none" strike="noStrike" baseline="0" dirty="0">
              <a:solidFill>
                <a:srgbClr val="000000"/>
              </a:solidFill>
              <a:latin typeface="Arial"/>
              <a:cs typeface="Arial"/>
            </a:rPr>
            <a:t> psi.</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89E1FBA1-4B74-4037-A43F-E2F06AC30AB3}" type="datetimeFigureOut">
              <a:rPr lang="en-US" smtClean="0"/>
              <a:pPr/>
              <a:t>3/13/2013</a:t>
            </a:fld>
            <a:endParaRPr lang="en-US" dirty="0"/>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5C89423D-4CE4-440B-ADE8-EEBF2F597172}" type="slidenum">
              <a:rPr lang="en-US" smtClean="0"/>
              <a:pPr/>
              <a:t>‹#›</a:t>
            </a:fld>
            <a:endParaRPr lang="en-US" dirty="0"/>
          </a:p>
        </p:txBody>
      </p:sp>
    </p:spTree>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6888" cy="463550"/>
          </a:xfrm>
          <a:prstGeom prst="rect">
            <a:avLst/>
          </a:prstGeom>
        </p:spPr>
        <p:txBody>
          <a:bodyPr vert="horz" lIns="93171" tIns="46586" rIns="93171" bIns="46586" rtlCol="0"/>
          <a:lstStyle>
            <a:lvl1pPr algn="l">
              <a:defRPr sz="1200">
                <a:latin typeface="Arial" charset="0"/>
              </a:defRPr>
            </a:lvl1pPr>
          </a:lstStyle>
          <a:p>
            <a:pPr>
              <a:defRPr/>
            </a:pPr>
            <a:endParaRPr lang="en-US" dirty="0"/>
          </a:p>
        </p:txBody>
      </p:sp>
      <p:sp>
        <p:nvSpPr>
          <p:cNvPr id="3" name="Date Placeholder 2"/>
          <p:cNvSpPr>
            <a:spLocks noGrp="1"/>
          </p:cNvSpPr>
          <p:nvPr>
            <p:ph type="dt" idx="1"/>
          </p:nvPr>
        </p:nvSpPr>
        <p:spPr>
          <a:xfrm>
            <a:off x="3971925" y="0"/>
            <a:ext cx="3036888" cy="463550"/>
          </a:xfrm>
          <a:prstGeom prst="rect">
            <a:avLst/>
          </a:prstGeom>
        </p:spPr>
        <p:txBody>
          <a:bodyPr vert="horz" lIns="93171" tIns="46586" rIns="93171" bIns="46586" rtlCol="0"/>
          <a:lstStyle>
            <a:lvl1pPr algn="r">
              <a:defRPr sz="1200">
                <a:latin typeface="Arial" charset="0"/>
              </a:defRPr>
            </a:lvl1pPr>
          </a:lstStyle>
          <a:p>
            <a:pPr>
              <a:defRPr/>
            </a:pPr>
            <a:fld id="{D5B18D09-C902-4B67-8788-B6C47759108B}" type="datetimeFigureOut">
              <a:rPr lang="en-US"/>
              <a:pPr>
                <a:defRPr/>
              </a:pPr>
              <a:t>3/13/2013</a:t>
            </a:fld>
            <a:endParaRPr lang="en-US" dirty="0"/>
          </a:p>
        </p:txBody>
      </p:sp>
      <p:sp>
        <p:nvSpPr>
          <p:cNvPr id="4" name="Slide Image Placeholder 3"/>
          <p:cNvSpPr>
            <a:spLocks noGrp="1" noRot="1" noChangeAspect="1"/>
          </p:cNvSpPr>
          <p:nvPr>
            <p:ph type="sldImg" idx="2"/>
          </p:nvPr>
        </p:nvSpPr>
        <p:spPr>
          <a:xfrm>
            <a:off x="1181100" y="698500"/>
            <a:ext cx="4648200" cy="3486150"/>
          </a:xfrm>
          <a:prstGeom prst="rect">
            <a:avLst/>
          </a:prstGeom>
          <a:noFill/>
          <a:ln w="12700">
            <a:solidFill>
              <a:prstClr val="black"/>
            </a:solidFill>
          </a:ln>
        </p:spPr>
        <p:txBody>
          <a:bodyPr vert="horz" lIns="93171" tIns="46586" rIns="93171" bIns="46586" rtlCol="0" anchor="ctr"/>
          <a:lstStyle/>
          <a:p>
            <a:pPr lvl="0"/>
            <a:endParaRPr lang="en-US" noProof="0" dirty="0" smtClean="0"/>
          </a:p>
        </p:txBody>
      </p:sp>
      <p:sp>
        <p:nvSpPr>
          <p:cNvPr id="5" name="Notes Placeholder 4"/>
          <p:cNvSpPr>
            <a:spLocks noGrp="1"/>
          </p:cNvSpPr>
          <p:nvPr>
            <p:ph type="body" sz="quarter" idx="3"/>
          </p:nvPr>
        </p:nvSpPr>
        <p:spPr>
          <a:xfrm>
            <a:off x="701675" y="4416425"/>
            <a:ext cx="5607050" cy="4181475"/>
          </a:xfrm>
          <a:prstGeom prst="rect">
            <a:avLst/>
          </a:prstGeom>
        </p:spPr>
        <p:txBody>
          <a:bodyPr vert="horz" lIns="93171" tIns="46586" rIns="93171" bIns="46586"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31263"/>
            <a:ext cx="3036888" cy="463550"/>
          </a:xfrm>
          <a:prstGeom prst="rect">
            <a:avLst/>
          </a:prstGeom>
        </p:spPr>
        <p:txBody>
          <a:bodyPr vert="horz" lIns="93171" tIns="46586" rIns="93171" bIns="46586" rtlCol="0" anchor="b"/>
          <a:lstStyle>
            <a:lvl1pPr algn="l">
              <a:defRPr sz="1200">
                <a:latin typeface="Arial" charset="0"/>
              </a:defRPr>
            </a:lvl1pPr>
          </a:lstStyle>
          <a:p>
            <a:pPr>
              <a:defRPr/>
            </a:pPr>
            <a:endParaRPr lang="en-US" dirty="0"/>
          </a:p>
        </p:txBody>
      </p:sp>
      <p:sp>
        <p:nvSpPr>
          <p:cNvPr id="7" name="Slide Number Placeholder 6"/>
          <p:cNvSpPr>
            <a:spLocks noGrp="1"/>
          </p:cNvSpPr>
          <p:nvPr>
            <p:ph type="sldNum" sz="quarter" idx="5"/>
          </p:nvPr>
        </p:nvSpPr>
        <p:spPr>
          <a:xfrm>
            <a:off x="3971925" y="8831263"/>
            <a:ext cx="3036888" cy="463550"/>
          </a:xfrm>
          <a:prstGeom prst="rect">
            <a:avLst/>
          </a:prstGeom>
        </p:spPr>
        <p:txBody>
          <a:bodyPr vert="horz" lIns="93171" tIns="46586" rIns="93171" bIns="46586" rtlCol="0" anchor="b"/>
          <a:lstStyle>
            <a:lvl1pPr algn="r">
              <a:defRPr sz="1200">
                <a:latin typeface="Arial" charset="0"/>
              </a:defRPr>
            </a:lvl1pPr>
          </a:lstStyle>
          <a:p>
            <a:pPr>
              <a:defRPr/>
            </a:pPr>
            <a:fld id="{A83C7676-00E7-4985-8883-6A2616C318FC}" type="slidenum">
              <a:rPr lang="en-US"/>
              <a:pPr>
                <a:defRPr/>
              </a:pPr>
              <a:t>‹#›</a:t>
            </a:fld>
            <a:endParaRPr lang="en-US" dirty="0"/>
          </a:p>
        </p:txBody>
      </p:sp>
    </p:spTree>
  </p:cSld>
  <p:clrMap bg1="lt1" tx1="dk1" bg2="lt2" tx2="dk2" accent1="accent1" accent2="accent2" accent3="accent3" accent4="accent4" accent5="accent5" accent6="accent6" hlink="hlink" folHlink="folHlink"/>
  <p:hf sldNum="0" hdr="0" ftr="0" dt="0"/>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C696F8B2-4CC6-41EE-9DCD-2A159F0CAFD4}" type="slidenum">
              <a:rPr lang="en-US" smtClean="0">
                <a:solidFill>
                  <a:srgbClr val="000000"/>
                </a:solidFill>
              </a:rPr>
              <a:pPr defTabSz="926921"/>
              <a:t>13</a:t>
            </a:fld>
            <a:endParaRPr lang="en-US" dirty="0" smtClean="0">
              <a:solidFill>
                <a:srgbClr val="000000"/>
              </a:solidFill>
            </a:endParaRPr>
          </a:p>
        </p:txBody>
      </p:sp>
      <p:sp>
        <p:nvSpPr>
          <p:cNvPr id="3891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891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000" dirty="0" smtClean="0"/>
          </a:p>
        </p:txBody>
      </p:sp>
      <p:sp>
        <p:nvSpPr>
          <p:cNvPr id="38917"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4F2DE52F-E0E6-4888-B7C8-8C9FD6B6DFF2}" type="slidenum">
              <a:rPr lang="en-US" smtClean="0">
                <a:solidFill>
                  <a:srgbClr val="000000"/>
                </a:solidFill>
              </a:rPr>
              <a:pPr defTabSz="926921"/>
              <a:t>14</a:t>
            </a:fld>
            <a:endParaRPr lang="en-US" dirty="0" smtClean="0">
              <a:solidFill>
                <a:srgbClr val="000000"/>
              </a:solidFill>
            </a:endParaRPr>
          </a:p>
        </p:txBody>
      </p:sp>
      <p:sp>
        <p:nvSpPr>
          <p:cNvPr id="3993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994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Firecracker analogy – closed hand, open hand/ closed mailbox, open mailbox</a:t>
            </a:r>
          </a:p>
          <a:p>
            <a:pPr eaLnBrk="1" hangingPunct="1">
              <a:spcBef>
                <a:spcPct val="0"/>
              </a:spcBef>
            </a:pPr>
            <a:endParaRPr lang="en-US" smtClean="0"/>
          </a:p>
          <a:p>
            <a:pPr eaLnBrk="1" hangingPunct="1">
              <a:spcBef>
                <a:spcPct val="0"/>
              </a:spcBef>
            </a:pPr>
            <a:r>
              <a:rPr lang="en-US" smtClean="0"/>
              <a:t>Unconfined blast – a blast where the pressure is allowed to escape into the sounding environment (water)</a:t>
            </a:r>
          </a:p>
          <a:p>
            <a:pPr eaLnBrk="1" hangingPunct="1">
              <a:spcBef>
                <a:spcPct val="0"/>
              </a:spcBef>
            </a:pPr>
            <a:endParaRPr lang="en-US" smtClean="0"/>
          </a:p>
          <a:p>
            <a:pPr eaLnBrk="1" hangingPunct="1">
              <a:spcBef>
                <a:spcPct val="0"/>
              </a:spcBef>
            </a:pPr>
            <a:r>
              <a:rPr lang="en-US" smtClean="0"/>
              <a:t>In confined blasting, a methodology used in Florida since the 1980s, the hole in which the explosive material is placed is capped with an inert material, such as crushed rock. </a:t>
            </a:r>
          </a:p>
          <a:p>
            <a:pPr eaLnBrk="1" hangingPunct="1">
              <a:spcBef>
                <a:spcPct val="0"/>
              </a:spcBef>
            </a:pPr>
            <a:endParaRPr lang="en-US" smtClean="0"/>
          </a:p>
        </p:txBody>
      </p:sp>
      <p:sp>
        <p:nvSpPr>
          <p:cNvPr id="39941"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6CFD413E-F95A-4A8F-879F-7CF797EAEFBE}" type="slidenum">
              <a:rPr lang="en-US" smtClean="0">
                <a:solidFill>
                  <a:srgbClr val="000000"/>
                </a:solidFill>
              </a:rPr>
              <a:pPr defTabSz="926921"/>
              <a:t>15</a:t>
            </a:fld>
            <a:endParaRPr lang="en-US" dirty="0" smtClean="0">
              <a:solidFill>
                <a:srgbClr val="000000"/>
              </a:solidFill>
            </a:endParaRPr>
          </a:p>
        </p:txBody>
      </p:sp>
      <p:sp>
        <p:nvSpPr>
          <p:cNvPr id="4096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096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Firecracker analogy – closed hand, open hand/ closed mailbox, open mailbox</a:t>
            </a:r>
          </a:p>
          <a:p>
            <a:pPr eaLnBrk="1" hangingPunct="1">
              <a:spcBef>
                <a:spcPct val="0"/>
              </a:spcBef>
            </a:pPr>
            <a:endParaRPr lang="en-US" smtClean="0"/>
          </a:p>
          <a:p>
            <a:pPr eaLnBrk="1" hangingPunct="1">
              <a:spcBef>
                <a:spcPct val="0"/>
              </a:spcBef>
            </a:pPr>
            <a:r>
              <a:rPr lang="en-US" smtClean="0"/>
              <a:t>Unconfined blast – a blast where the pressure is allowed to escape into the sounding environment (water)</a:t>
            </a:r>
          </a:p>
          <a:p>
            <a:pPr eaLnBrk="1" hangingPunct="1">
              <a:spcBef>
                <a:spcPct val="0"/>
              </a:spcBef>
            </a:pPr>
            <a:endParaRPr lang="en-US" smtClean="0"/>
          </a:p>
          <a:p>
            <a:pPr eaLnBrk="1" hangingPunct="1">
              <a:spcBef>
                <a:spcPct val="0"/>
              </a:spcBef>
            </a:pPr>
            <a:r>
              <a:rPr lang="en-US" smtClean="0"/>
              <a:t>In confined blasting, a methodology used in Florida since the 1980s, the hole in which the explosive material is placed is capped with an inert material, such as crushed rock. </a:t>
            </a:r>
          </a:p>
          <a:p>
            <a:pPr eaLnBrk="1" hangingPunct="1">
              <a:spcBef>
                <a:spcPct val="0"/>
              </a:spcBef>
            </a:pPr>
            <a:endParaRPr lang="en-US" smtClean="0"/>
          </a:p>
        </p:txBody>
      </p:sp>
      <p:sp>
        <p:nvSpPr>
          <p:cNvPr id="4096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31530C54-A599-4C93-93BA-D3B24152C33E}" type="slidenum">
              <a:rPr lang="en-US" smtClean="0">
                <a:solidFill>
                  <a:srgbClr val="000000"/>
                </a:solidFill>
              </a:rPr>
              <a:pPr defTabSz="926921"/>
              <a:t>16</a:t>
            </a:fld>
            <a:endParaRPr lang="en-US" dirty="0" smtClean="0">
              <a:solidFill>
                <a:srgbClr val="000000"/>
              </a:solidFill>
            </a:endParaRPr>
          </a:p>
        </p:txBody>
      </p:sp>
      <p:sp>
        <p:nvSpPr>
          <p:cNvPr id="4198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198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Stemming – stemming is the material placed in the mouth of the drillhole to restrict the gas escape during the detonation.</a:t>
            </a:r>
          </a:p>
          <a:p>
            <a:pPr eaLnBrk="1" hangingPunct="1">
              <a:spcBef>
                <a:spcPct val="0"/>
              </a:spcBef>
            </a:pPr>
            <a:endParaRPr lang="en-US" smtClean="0"/>
          </a:p>
          <a:p>
            <a:pPr eaLnBrk="1" hangingPunct="1">
              <a:spcBef>
                <a:spcPct val="0"/>
              </a:spcBef>
            </a:pPr>
            <a:r>
              <a:rPr lang="en-US" smtClean="0"/>
              <a:t>Results in a reduction of pressure between 60-90%</a:t>
            </a:r>
          </a:p>
          <a:p>
            <a:pPr eaLnBrk="1" hangingPunct="1">
              <a:spcBef>
                <a:spcPct val="0"/>
              </a:spcBef>
            </a:pPr>
            <a:endParaRPr lang="en-US" smtClean="0"/>
          </a:p>
          <a:p>
            <a:pPr eaLnBrk="1" hangingPunct="1">
              <a:spcBef>
                <a:spcPct val="0"/>
              </a:spcBef>
            </a:pPr>
            <a:r>
              <a:rPr lang="en-US" smtClean="0"/>
              <a:t>This is referred to as “stemming the hole.”  Studies have shown that stemmed blasts have up to a 90% decrease in the strength of the pressure wave released, compared to unconfined blasts of the same charge weight. </a:t>
            </a:r>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a:p>
            <a:pPr eaLnBrk="1" hangingPunct="1">
              <a:spcBef>
                <a:spcPct val="0"/>
              </a:spcBef>
            </a:pPr>
            <a:endParaRPr lang="en-US" smtClean="0"/>
          </a:p>
        </p:txBody>
      </p:sp>
      <p:sp>
        <p:nvSpPr>
          <p:cNvPr id="41989"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4524530E-D2BB-4BA0-B5A3-3094C9308DBE}" type="slidenum">
              <a:rPr lang="en-US" smtClean="0">
                <a:solidFill>
                  <a:srgbClr val="000000"/>
                </a:solidFill>
              </a:rPr>
              <a:pPr defTabSz="926921"/>
              <a:t>17</a:t>
            </a:fld>
            <a:endParaRPr lang="en-US" dirty="0" smtClean="0">
              <a:solidFill>
                <a:srgbClr val="000000"/>
              </a:solidFill>
            </a:endParaRPr>
          </a:p>
        </p:txBody>
      </p:sp>
      <p:sp>
        <p:nvSpPr>
          <p:cNvPr id="4301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301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Delay – a time delay (usually measured in milliseconds) that breaks up a larger blast into small component blasts – if enough time is put between the component shots (more than 8 milliseconds) the pressure intensity is also broken into small components that have less impact that the total shot weight, had it been fired all at once. Example – August 2 – total lb weight of shot – 1105 lbs, broken into 16 delays – max wt/delay – 67 lbs.  </a:t>
            </a:r>
          </a:p>
          <a:p>
            <a:pPr eaLnBrk="1" hangingPunct="1">
              <a:spcBef>
                <a:spcPct val="0"/>
              </a:spcBef>
            </a:pPr>
            <a:endParaRPr lang="en-US" smtClean="0"/>
          </a:p>
          <a:p>
            <a:pPr eaLnBrk="1" hangingPunct="1">
              <a:spcBef>
                <a:spcPct val="0"/>
              </a:spcBef>
            </a:pPr>
            <a:endParaRPr lang="en-US" smtClean="0"/>
          </a:p>
        </p:txBody>
      </p:sp>
      <p:sp>
        <p:nvSpPr>
          <p:cNvPr id="43013"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35EBFE5A-9D56-48C3-82CB-3A6916E690A6}" type="slidenum">
              <a:rPr lang="en-US" smtClean="0">
                <a:solidFill>
                  <a:srgbClr val="000000"/>
                </a:solidFill>
              </a:rPr>
              <a:pPr defTabSz="926921"/>
              <a:t>18</a:t>
            </a:fld>
            <a:endParaRPr lang="en-US" dirty="0" smtClean="0">
              <a:solidFill>
                <a:srgbClr val="000000"/>
              </a:solidFill>
            </a:endParaRPr>
          </a:p>
        </p:txBody>
      </p:sp>
      <p:sp>
        <p:nvSpPr>
          <p:cNvPr id="4403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403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r>
              <a:rPr lang="en-US" sz="1000" dirty="0" smtClean="0"/>
              <a:t>As part of the blast plan, a safety radius for marine mammals and turtles had to be calculated to determine the distance from the blast at which harassment or injury to protected marine species is likely to occur. This safety radius is determined by the amount of explosives used within each delay (which can contain multiple boreholes). These calculations are based on human impacts when exposed to a detonation suspended in the water column (unconfined blast) as researched by the Navy in the 1970s and the British Navy in the 1980s. Due to the nature of the confined blast and the probable sensitivity differences between humans and marine mammals, it is believed that this radius is a conservative, but prudent, approach to the protection of marine wildlife species. The zone calculations are done in a tiered approach based on level of impact and </a:t>
            </a:r>
            <a:r>
              <a:rPr lang="en-US" sz="1000" dirty="0" err="1" smtClean="0"/>
              <a:t>mitigative</a:t>
            </a:r>
            <a:r>
              <a:rPr lang="en-US" sz="1000" dirty="0" smtClean="0"/>
              <a:t> procedures.</a:t>
            </a:r>
          </a:p>
          <a:p>
            <a:pPr eaLnBrk="1" hangingPunct="1">
              <a:lnSpc>
                <a:spcPct val="80000"/>
              </a:lnSpc>
              <a:spcBef>
                <a:spcPct val="0"/>
              </a:spcBef>
            </a:pPr>
            <a:endParaRPr lang="en-US" sz="1000" dirty="0" smtClean="0"/>
          </a:p>
          <a:p>
            <a:pPr eaLnBrk="1" hangingPunct="1">
              <a:lnSpc>
                <a:spcPct val="80000"/>
              </a:lnSpc>
              <a:spcBef>
                <a:spcPct val="0"/>
              </a:spcBef>
            </a:pPr>
            <a:r>
              <a:rPr lang="en-US" sz="1000" dirty="0" smtClean="0"/>
              <a:t>The calculations are as follows:</a:t>
            </a:r>
          </a:p>
          <a:p>
            <a:pPr eaLnBrk="1" hangingPunct="1">
              <a:lnSpc>
                <a:spcPct val="80000"/>
              </a:lnSpc>
              <a:spcBef>
                <a:spcPct val="0"/>
              </a:spcBef>
            </a:pPr>
            <a:r>
              <a:rPr lang="en-US" sz="1000" dirty="0" smtClean="0"/>
              <a:t>1) Danger Zone: The radius whose outer limit represents the minimum distance for no expected mortality. The danger zone (ft) = 260 (the cube root of weight of explosives in lbs per delay) </a:t>
            </a:r>
          </a:p>
          <a:p>
            <a:pPr eaLnBrk="1" hangingPunct="1">
              <a:lnSpc>
                <a:spcPct val="80000"/>
              </a:lnSpc>
              <a:spcBef>
                <a:spcPct val="0"/>
              </a:spcBef>
            </a:pPr>
            <a:r>
              <a:rPr lang="en-US" sz="1000" dirty="0" smtClean="0"/>
              <a:t>2) The safety zone is a larger radius to insure species are beyond the minimum distance whereby Level A harassment may occur, typically beyond the 180db isopleths. The exclusion zone (ft) = 520 (cube root of weight of explosives in lbs per delay)</a:t>
            </a:r>
          </a:p>
          <a:p>
            <a:pPr eaLnBrk="1" hangingPunct="1">
              <a:lnSpc>
                <a:spcPct val="80000"/>
              </a:lnSpc>
              <a:spcBef>
                <a:spcPct val="0"/>
              </a:spcBef>
            </a:pPr>
            <a:r>
              <a:rPr lang="en-US" sz="1000" dirty="0" smtClean="0"/>
              <a:t>3) The watch Zone is the radius of the danger zone *3 to insure animals entering or traveling close to the safety zone are spotted and appropriate actions can be implemented before or as they enter any impact areas. Animals in the safety zone are closely monitored to insure they do not enter the exclusion zone.</a:t>
            </a:r>
          </a:p>
          <a:p>
            <a:pPr eaLnBrk="1" hangingPunct="1">
              <a:lnSpc>
                <a:spcPct val="80000"/>
              </a:lnSpc>
              <a:spcBef>
                <a:spcPct val="0"/>
              </a:spcBef>
            </a:pPr>
            <a:endParaRPr lang="en-US" sz="1000" dirty="0" smtClean="0"/>
          </a:p>
          <a:p>
            <a:pPr eaLnBrk="1" hangingPunct="1">
              <a:lnSpc>
                <a:spcPct val="80000"/>
              </a:lnSpc>
              <a:spcBef>
                <a:spcPct val="0"/>
              </a:spcBef>
            </a:pPr>
            <a:r>
              <a:rPr lang="en-US" sz="1000" dirty="0" smtClean="0"/>
              <a:t>Explosive weights ranged from 17 lbs to 376 lbs per delay with the average explosive weight 119lbs per delay giving the typical zone distances of:</a:t>
            </a:r>
          </a:p>
          <a:p>
            <a:pPr eaLnBrk="1" hangingPunct="1">
              <a:lnSpc>
                <a:spcPct val="80000"/>
              </a:lnSpc>
              <a:spcBef>
                <a:spcPct val="0"/>
              </a:spcBef>
            </a:pPr>
            <a:r>
              <a:rPr lang="en-US" sz="1000" dirty="0" smtClean="0"/>
              <a:t>Danger zone =1278</a:t>
            </a:r>
          </a:p>
          <a:p>
            <a:pPr eaLnBrk="1" hangingPunct="1">
              <a:lnSpc>
                <a:spcPct val="80000"/>
              </a:lnSpc>
              <a:spcBef>
                <a:spcPct val="0"/>
              </a:spcBef>
            </a:pPr>
            <a:r>
              <a:rPr lang="en-US" sz="1000" dirty="0" smtClean="0"/>
              <a:t>Exclusion zone = 1778</a:t>
            </a:r>
          </a:p>
          <a:p>
            <a:pPr eaLnBrk="1" hangingPunct="1">
              <a:lnSpc>
                <a:spcPct val="80000"/>
              </a:lnSpc>
              <a:spcBef>
                <a:spcPct val="0"/>
              </a:spcBef>
            </a:pPr>
            <a:r>
              <a:rPr lang="en-US" sz="1000" dirty="0" smtClean="0"/>
              <a:t>Safety zone = 2556</a:t>
            </a:r>
          </a:p>
          <a:p>
            <a:pPr eaLnBrk="1" hangingPunct="1">
              <a:lnSpc>
                <a:spcPct val="80000"/>
              </a:lnSpc>
              <a:spcBef>
                <a:spcPct val="0"/>
              </a:spcBef>
            </a:pPr>
            <a:r>
              <a:rPr lang="en-US" sz="1000" dirty="0" smtClean="0"/>
              <a:t>The above distances were used for conducting the watch program during all blasts unless the watch coordinator was informed that the blast weight was over 120lbs.</a:t>
            </a:r>
          </a:p>
          <a:p>
            <a:pPr eaLnBrk="1" hangingPunct="1">
              <a:lnSpc>
                <a:spcPct val="80000"/>
              </a:lnSpc>
              <a:spcBef>
                <a:spcPct val="0"/>
              </a:spcBef>
            </a:pPr>
            <a:endParaRPr lang="en-US" sz="1000" dirty="0" smtClean="0"/>
          </a:p>
          <a:p>
            <a:pPr eaLnBrk="1" hangingPunct="1">
              <a:lnSpc>
                <a:spcPct val="80000"/>
              </a:lnSpc>
              <a:spcBef>
                <a:spcPct val="0"/>
              </a:spcBef>
            </a:pPr>
            <a:r>
              <a:rPr lang="en-US" sz="1000" dirty="0" smtClean="0"/>
              <a:t>1 hour before the blast aerial survey and 30 minutes after the blast waiting period</a:t>
            </a:r>
          </a:p>
        </p:txBody>
      </p:sp>
      <p:sp>
        <p:nvSpPr>
          <p:cNvPr id="44037"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12D3B150-6999-4400-9309-EDB4F65CBFB7}" type="slidenum">
              <a:rPr lang="en-US" smtClean="0">
                <a:solidFill>
                  <a:srgbClr val="000000"/>
                </a:solidFill>
              </a:rPr>
              <a:pPr defTabSz="926921"/>
              <a:t>19</a:t>
            </a:fld>
            <a:endParaRPr lang="en-US" dirty="0" smtClean="0">
              <a:solidFill>
                <a:srgbClr val="000000"/>
              </a:solidFill>
            </a:endParaRPr>
          </a:p>
        </p:txBody>
      </p:sp>
      <p:sp>
        <p:nvSpPr>
          <p:cNvPr id="4505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506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90000"/>
              </a:lnSpc>
              <a:spcBef>
                <a:spcPct val="0"/>
              </a:spcBef>
            </a:pPr>
            <a:r>
              <a:rPr lang="en-US" sz="900" dirty="0" smtClean="0"/>
              <a:t>A watch plan was formulated based on the required safety zones and optimal observation locations. The watch plan consisted of 6 observers which included at least 1 aerial observer, 2 boat-based observers, and 2 observers stationed on the drill barge. The 6th observer was placed in the most optimal observation location (boat, barge or aircraft) on a day by day basis depending on the location of the blast and the placement of dredging equipment. This process helped to insure complete coverage of the safety zone and critical areas. The watch began at least 1 hour prior to blast and continued for one-half hour after the blast. </a:t>
            </a:r>
          </a:p>
          <a:p>
            <a:pPr eaLnBrk="1" hangingPunct="1">
              <a:lnSpc>
                <a:spcPct val="90000"/>
              </a:lnSpc>
              <a:spcBef>
                <a:spcPct val="0"/>
              </a:spcBef>
            </a:pPr>
            <a:endParaRPr lang="en-US" sz="900" dirty="0" smtClean="0"/>
          </a:p>
          <a:p>
            <a:pPr eaLnBrk="1" hangingPunct="1">
              <a:lnSpc>
                <a:spcPct val="90000"/>
              </a:lnSpc>
              <a:spcBef>
                <a:spcPct val="0"/>
              </a:spcBef>
            </a:pPr>
            <a:r>
              <a:rPr lang="en-US" sz="900" dirty="0" smtClean="0"/>
              <a:t>The aerial observer flew in a turbine engine helicopter (bell jet ranger) with doors removed. This provided maximum visibility of the safety zone as well as exceptional maneuverability and the needed flexibility for continual surveillance without fuel stops or down time, minimization of delays due to weather or visibility and the ability to deliver post-blast assistance. The survey radius for the aerial crew was roughly three times the safety zone as required by standard observation conditions set by NOAA and FWS.</a:t>
            </a:r>
          </a:p>
          <a:p>
            <a:pPr eaLnBrk="1" hangingPunct="1">
              <a:lnSpc>
                <a:spcPct val="90000"/>
              </a:lnSpc>
              <a:spcBef>
                <a:spcPct val="0"/>
              </a:spcBef>
            </a:pPr>
            <a:endParaRPr lang="en-US" sz="900" dirty="0" smtClean="0"/>
          </a:p>
          <a:p>
            <a:pPr eaLnBrk="1" hangingPunct="1">
              <a:lnSpc>
                <a:spcPct val="90000"/>
              </a:lnSpc>
              <a:spcBef>
                <a:spcPct val="0"/>
              </a:spcBef>
            </a:pPr>
            <a:r>
              <a:rPr lang="en-US" sz="900" dirty="0" smtClean="0"/>
              <a:t>Boat-based observers were placed on one of two vessels, both of which had attached platforms that place the observers at least 3 meters above the water surface enabling optimal visibility of the water from the vessels. </a:t>
            </a:r>
          </a:p>
          <a:p>
            <a:pPr eaLnBrk="1" hangingPunct="1">
              <a:lnSpc>
                <a:spcPct val="90000"/>
              </a:lnSpc>
              <a:spcBef>
                <a:spcPct val="0"/>
              </a:spcBef>
            </a:pPr>
            <a:endParaRPr lang="en-US" sz="900" dirty="0" smtClean="0"/>
          </a:p>
          <a:p>
            <a:pPr eaLnBrk="1" hangingPunct="1">
              <a:lnSpc>
                <a:spcPct val="90000"/>
              </a:lnSpc>
              <a:spcBef>
                <a:spcPct val="0"/>
              </a:spcBef>
            </a:pPr>
            <a:r>
              <a:rPr lang="en-US" sz="900" dirty="0" smtClean="0"/>
              <a:t>The drill barge observers were in place on the catwalk of the control tower approximately 30 ft above the water. One observer faced the blast array while the other faced away from the blast. This site is a critical site for observers as it not only gives an excellent view of the most critical impact zone, it also serves as back up communications between the aerial observer and the blaster in charge.</a:t>
            </a:r>
          </a:p>
          <a:p>
            <a:pPr eaLnBrk="1" hangingPunct="1">
              <a:lnSpc>
                <a:spcPct val="90000"/>
              </a:lnSpc>
              <a:spcBef>
                <a:spcPct val="0"/>
              </a:spcBef>
            </a:pPr>
            <a:endParaRPr lang="en-US" sz="900" dirty="0" smtClean="0"/>
          </a:p>
          <a:p>
            <a:pPr eaLnBrk="1" hangingPunct="1">
              <a:lnSpc>
                <a:spcPct val="90000"/>
              </a:lnSpc>
              <a:spcBef>
                <a:spcPct val="0"/>
              </a:spcBef>
            </a:pPr>
            <a:endParaRPr lang="en-US" sz="900" dirty="0" smtClean="0"/>
          </a:p>
        </p:txBody>
      </p:sp>
      <p:sp>
        <p:nvSpPr>
          <p:cNvPr id="45061"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C69CDC9C-312B-4324-B04B-388BEADA58DE}" type="slidenum">
              <a:rPr lang="en-US" smtClean="0">
                <a:solidFill>
                  <a:srgbClr val="000000"/>
                </a:solidFill>
              </a:rPr>
              <a:pPr defTabSz="926921"/>
              <a:t>20</a:t>
            </a:fld>
            <a:endParaRPr lang="en-US" dirty="0" smtClean="0">
              <a:solidFill>
                <a:srgbClr val="000000"/>
              </a:solidFill>
            </a:endParaRPr>
          </a:p>
        </p:txBody>
      </p:sp>
      <p:sp>
        <p:nvSpPr>
          <p:cNvPr id="4608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6084" name="Rectangle 4"/>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608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40DC1233-BA75-4F6D-9EA3-8A8B98EC6834}" type="slidenum">
              <a:rPr lang="en-US" smtClean="0">
                <a:solidFill>
                  <a:srgbClr val="000000"/>
                </a:solidFill>
              </a:rPr>
              <a:pPr defTabSz="926921"/>
              <a:t>21</a:t>
            </a:fld>
            <a:endParaRPr lang="en-US" dirty="0" smtClean="0">
              <a:solidFill>
                <a:srgbClr val="000000"/>
              </a:solidFill>
            </a:endParaRPr>
          </a:p>
        </p:txBody>
      </p:sp>
      <p:sp>
        <p:nvSpPr>
          <p:cNvPr id="4710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7108" name="Rectangle 4"/>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Picture:  San Juan, PR</a:t>
            </a:r>
          </a:p>
        </p:txBody>
      </p:sp>
      <p:sp>
        <p:nvSpPr>
          <p:cNvPr id="47109"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43208A68-97BC-4C3C-80F4-8276EA9F7CE4}" type="slidenum">
              <a:rPr lang="en-US" smtClean="0">
                <a:solidFill>
                  <a:srgbClr val="000000"/>
                </a:solidFill>
              </a:rPr>
              <a:pPr defTabSz="926921"/>
              <a:t>22</a:t>
            </a:fld>
            <a:endParaRPr lang="en-US" dirty="0" smtClean="0">
              <a:solidFill>
                <a:srgbClr val="000000"/>
              </a:solidFill>
            </a:endParaRPr>
          </a:p>
        </p:txBody>
      </p:sp>
      <p:sp>
        <p:nvSpPr>
          <p:cNvPr id="4813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813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
        <p:nvSpPr>
          <p:cNvPr id="48133"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82117037-8AD7-43E5-8983-792C9A2EE6FF}" type="slidenum">
              <a:rPr lang="en-US" smtClean="0"/>
              <a:pPr defTabSz="930156"/>
              <a:t>23</a:t>
            </a:fld>
            <a:endParaRPr lang="en-US" dirty="0" smtClean="0"/>
          </a:p>
        </p:txBody>
      </p:sp>
      <p:sp>
        <p:nvSpPr>
          <p:cNvPr id="4915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4915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mtClean="0"/>
              <a:t>Blasting began on 25 June and was completed on 12 August for a total of 38 days of blasting for 40 blasting events (3 days had 2 blasts).</a:t>
            </a:r>
          </a:p>
          <a:p>
            <a:pPr eaLnBrk="1" hangingPunct="1">
              <a:spcBef>
                <a:spcPct val="0"/>
              </a:spcBef>
            </a:pPr>
            <a:endParaRPr lang="en-US" smtClean="0"/>
          </a:p>
          <a:p>
            <a:pPr eaLnBrk="1" hangingPunct="1">
              <a:spcBef>
                <a:spcPct val="0"/>
              </a:spcBef>
            </a:pPr>
            <a:r>
              <a:rPr lang="en-US" smtClean="0"/>
              <a:t>All turtles that could be id’ed to species were loggerheads and it is believed that remaining turtles were likely loggerheads as well</a:t>
            </a:r>
          </a:p>
          <a:p>
            <a:pPr eaLnBrk="1" hangingPunct="1">
              <a:spcBef>
                <a:spcPct val="0"/>
              </a:spcBef>
            </a:pPr>
            <a:endParaRPr 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lnSpcReduction="10000"/>
          </a:bodyPr>
          <a:lstStyle/>
          <a:p>
            <a:pPr>
              <a:buFont typeface="Wingdings" pitchFamily="2" charset="2"/>
              <a:buChar char="§"/>
              <a:defRPr/>
            </a:pPr>
            <a:r>
              <a:rPr lang="en-US" dirty="0" smtClean="0">
                <a:latin typeface="Tahoma" pitchFamily="34" charset="0"/>
                <a:cs typeface="Tahoma" pitchFamily="34" charset="0"/>
              </a:rPr>
              <a:t>The Corps will request authorization of incidental taking by Level B harassment only, acoustic harassment associated with blasting activities.</a:t>
            </a:r>
          </a:p>
          <a:p>
            <a:pPr>
              <a:buFont typeface="Wingdings" pitchFamily="2" charset="2"/>
              <a:buChar char="§"/>
              <a:defRPr/>
            </a:pPr>
            <a:r>
              <a:rPr lang="en-US" dirty="0" smtClean="0">
                <a:latin typeface="Tahoma" pitchFamily="34" charset="0"/>
                <a:cs typeface="Tahoma" pitchFamily="34" charset="0"/>
              </a:rPr>
              <a:t>For an open-water, non-confined blast, the pressure at the edge of the Danger Zone will be 23 psi (equal to NMFS harassment criteria). For a fully confined detonation, the pressure at the edge of the Danger Zone will be 6 psi.  Utilizing the pressure data collected from Phase II, for a maximum charge weight of 450 lbs in a fully confined blast, 700 feet from the blast the pressure would be 22 psi. However, to ensure the protection of animals, and in case of a detonation that is not fully confined, the Corps assumes that any animal within the boundaries of the Danger Zone would be taken by level B Harassment.</a:t>
            </a:r>
          </a:p>
          <a:p>
            <a:pPr>
              <a:buFont typeface="Wingdings" pitchFamily="2" charset="2"/>
              <a:buChar char="§"/>
              <a:defRPr/>
            </a:pPr>
            <a:r>
              <a:rPr lang="en-US" dirty="0" smtClean="0">
                <a:latin typeface="Tahoma" pitchFamily="34" charset="0"/>
                <a:cs typeface="Tahoma" pitchFamily="34" charset="0"/>
              </a:rPr>
              <a:t>If animals remain outside of the Danger Zone, then no take will occur, because pressures will be significantly below the level of pressure deemed to be </a:t>
            </a:r>
            <a:r>
              <a:rPr lang="en-US" dirty="0" err="1" smtClean="0">
                <a:latin typeface="Tahoma" pitchFamily="34" charset="0"/>
                <a:cs typeface="Tahoma" pitchFamily="34" charset="0"/>
              </a:rPr>
              <a:t>impactive</a:t>
            </a:r>
            <a:r>
              <a:rPr lang="en-US" dirty="0" smtClean="0">
                <a:latin typeface="Tahoma" pitchFamily="34" charset="0"/>
                <a:cs typeface="Tahoma" pitchFamily="34" charset="0"/>
              </a:rPr>
              <a:t> by NMFS under the dual criteria (23psi).</a:t>
            </a:r>
          </a:p>
          <a:p>
            <a:pPr>
              <a:buFont typeface="Wingdings" pitchFamily="2" charset="2"/>
              <a:buChar char="§"/>
              <a:defRPr/>
            </a:pPr>
            <a:r>
              <a:rPr lang="en-US" dirty="0" smtClean="0">
                <a:latin typeface="Tahoma" pitchFamily="34" charset="0"/>
                <a:cs typeface="Tahoma" pitchFamily="34" charset="0"/>
              </a:rPr>
              <a:t>With regard to prey species (for dolphins), a very small number of fish are expected to be killed by the blasting. </a:t>
            </a:r>
          </a:p>
          <a:p>
            <a:pPr>
              <a:buFont typeface="Wingdings" pitchFamily="2" charset="2"/>
              <a:buChar char="§"/>
              <a:defRPr/>
            </a:pPr>
            <a:r>
              <a:rPr lang="en-US" dirty="0" smtClean="0">
                <a:latin typeface="Tahoma" pitchFamily="34" charset="0"/>
                <a:cs typeface="Tahoma" pitchFamily="34" charset="0"/>
              </a:rPr>
              <a:t>USACE will pursue an IHA from NMFS for potential harassment effects for bottlenose dolphins from NMFS-OPR (Silver Spring) prior to contract advertisement. Similar experience with Miami Harbor Phase II in 2005 and current Miami Harbor project. </a:t>
            </a:r>
          </a:p>
          <a:p>
            <a:pPr>
              <a:buFont typeface="Wingdings" pitchFamily="2" charset="2"/>
              <a:buNone/>
              <a:defRPr/>
            </a:pPr>
            <a:r>
              <a:rPr lang="en-US" dirty="0" smtClean="0">
                <a:latin typeface="Tahoma" pitchFamily="34" charset="0"/>
                <a:cs typeface="Tahoma" pitchFamily="34" charset="0"/>
              </a:rPr>
              <a:t> </a:t>
            </a:r>
          </a:p>
          <a:p>
            <a:pPr>
              <a:defRPr/>
            </a:pPr>
            <a:endParaRPr lang="en-US" dirty="0" smtClean="0">
              <a:latin typeface="Tahoma" pitchFamily="34" charset="0"/>
              <a:cs typeface="Tahoma" pitchFamily="34" charset="0"/>
            </a:endParaRPr>
          </a:p>
          <a:p>
            <a:pPr>
              <a:defRPr/>
            </a:pPr>
            <a:endParaRPr lang="en-US" dirty="0"/>
          </a:p>
        </p:txBody>
      </p:sp>
      <p:sp>
        <p:nvSpPr>
          <p:cNvPr id="50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78B9DC82-58CD-457B-9C7C-76250E1A4262}" type="slidenum">
              <a:rPr lang="en-US" smtClean="0"/>
              <a:pPr/>
              <a:t>24</a:t>
            </a:fld>
            <a:endParaRPr 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Slide Image Placeholder 1"/>
          <p:cNvSpPr>
            <a:spLocks noGrp="1" noRot="1" noChangeAspect="1" noTextEdit="1"/>
          </p:cNvSpPr>
          <p:nvPr>
            <p:ph type="sldImg"/>
          </p:nvPr>
        </p:nvSpPr>
        <p:spPr bwMode="auto">
          <a:noFill/>
          <a:ln>
            <a:solidFill>
              <a:srgbClr val="000000"/>
            </a:solidFill>
            <a:miter lim="800000"/>
            <a:headEnd/>
            <a:tailEnd/>
          </a:ln>
        </p:spPr>
      </p:sp>
      <p:sp>
        <p:nvSpPr>
          <p:cNvPr id="3" name="Notes Placeholder 2"/>
          <p:cNvSpPr>
            <a:spLocks noGrp="1"/>
          </p:cNvSpPr>
          <p:nvPr>
            <p:ph type="body" idx="1"/>
          </p:nvPr>
        </p:nvSpPr>
        <p:spPr/>
        <p:txBody>
          <a:bodyPr>
            <a:normAutofit fontScale="92500" lnSpcReduction="20000"/>
          </a:bodyPr>
          <a:lstStyle/>
          <a:p>
            <a:pPr>
              <a:buFont typeface="Wingdings" pitchFamily="2" charset="2"/>
              <a:buChar char="§"/>
              <a:defRPr/>
            </a:pPr>
            <a:r>
              <a:rPr lang="en-US" sz="1300" dirty="0" smtClean="0"/>
              <a:t>No Swimbladder : </a:t>
            </a:r>
          </a:p>
          <a:p>
            <a:pPr lvl="1">
              <a:defRPr/>
            </a:pPr>
            <a:r>
              <a:rPr lang="en-US" sz="1100" dirty="0" smtClean="0"/>
              <a:t>No effect to fishes that lack swimbladders – sawfishes (rays) and sharks.</a:t>
            </a:r>
          </a:p>
          <a:p>
            <a:pPr lvl="1">
              <a:buFont typeface="Times New Roman" pitchFamily="18" charset="0"/>
              <a:buNone/>
              <a:defRPr/>
            </a:pPr>
            <a:endParaRPr lang="en-US" sz="1100" dirty="0" smtClean="0"/>
          </a:p>
          <a:p>
            <a:pPr>
              <a:buFont typeface="Wingdings" pitchFamily="2" charset="2"/>
              <a:buChar char="§"/>
              <a:defRPr/>
            </a:pPr>
            <a:r>
              <a:rPr lang="en-US" sz="1300" dirty="0" smtClean="0"/>
              <a:t>Swimbladder:</a:t>
            </a:r>
          </a:p>
          <a:p>
            <a:pPr lvl="1">
              <a:defRPr/>
            </a:pPr>
            <a:r>
              <a:rPr lang="en-US" sz="1100" dirty="0" smtClean="0"/>
              <a:t>The Canadian Department of Fisheries and Oceans uses the value of 14 psi as the overpressure (peak pressure) that is safe for fish with swimbladders (Wright and </a:t>
            </a:r>
            <a:r>
              <a:rPr lang="en-US" sz="1100" dirty="0" err="1" smtClean="0"/>
              <a:t>Hopky</a:t>
            </a:r>
            <a:r>
              <a:rPr lang="en-US" sz="1100" dirty="0" smtClean="0"/>
              <a:t>, 1998).  This extremely conservative Canadian value is used as the peak pressure to resolve safe distance for fish from charge weight per delay.  </a:t>
            </a:r>
            <a:r>
              <a:rPr lang="en-US" sz="1100" dirty="0" err="1" smtClean="0"/>
              <a:t>Hubbs</a:t>
            </a:r>
            <a:r>
              <a:rPr lang="en-US" sz="1100" dirty="0" smtClean="0"/>
              <a:t> and </a:t>
            </a:r>
            <a:r>
              <a:rPr lang="en-US" sz="1100" dirty="0" err="1" smtClean="0"/>
              <a:t>Rechnitzer</a:t>
            </a:r>
            <a:r>
              <a:rPr lang="en-US" sz="1100" dirty="0" smtClean="0"/>
              <a:t> (1952) determined that the lethal threshold peak pressure for a variety of marine fish species exposed to dynamite blasts varied from 40 psi to 70 psi.  </a:t>
            </a:r>
            <a:r>
              <a:rPr lang="en-US" sz="1100" dirty="0" err="1" smtClean="0"/>
              <a:t>Keevin</a:t>
            </a:r>
            <a:r>
              <a:rPr lang="en-US" sz="1100" dirty="0" smtClean="0"/>
              <a:t> (1995) determined that bluegill (</a:t>
            </a:r>
            <a:r>
              <a:rPr lang="en-US" sz="1100" i="1" dirty="0" err="1" smtClean="0"/>
              <a:t>Lepomis</a:t>
            </a:r>
            <a:r>
              <a:rPr lang="en-US" sz="1100" i="1" dirty="0" smtClean="0"/>
              <a:t> </a:t>
            </a:r>
            <a:r>
              <a:rPr lang="en-US" sz="1100" i="1" dirty="0" err="1" smtClean="0"/>
              <a:t>macarchirus</a:t>
            </a:r>
            <a:r>
              <a:rPr lang="en-US" sz="1100" dirty="0" smtClean="0"/>
              <a:t>), a highly blast susceptible fish species with a thin </a:t>
            </a:r>
            <a:r>
              <a:rPr lang="en-US" sz="1100" dirty="0" err="1" smtClean="0"/>
              <a:t>swimbladder</a:t>
            </a:r>
            <a:r>
              <a:rPr lang="en-US" sz="1100" dirty="0" smtClean="0"/>
              <a:t>, experience no internal damage or mortality at approximately 50-psi peak pressure. </a:t>
            </a:r>
          </a:p>
          <a:p>
            <a:pPr lvl="1">
              <a:defRPr/>
            </a:pPr>
            <a:r>
              <a:rPr lang="en-US" sz="1100" dirty="0" smtClean="0"/>
              <a:t>The safe distance (or range) from underwater blasting is related to the conservative 14-psi overpressure.  Note that this is related to the peak value, not the tensile portion of the wave.  [Greater peak amplitudes are likely related to longer periods of tensile pressures.]  For open-water shots, the equation to determine the distance at which 14 psi occurs may be determined from Cole’s (1948) or USACE’s (1991) equations for open-water charges.  The equation for the safe distance for open-water shots, D</a:t>
            </a:r>
            <a:r>
              <a:rPr lang="en-US" sz="1100" baseline="-25000" dirty="0" smtClean="0"/>
              <a:t>o </a:t>
            </a:r>
            <a:r>
              <a:rPr lang="en-US" sz="1100" dirty="0" smtClean="0"/>
              <a:t>, may be written as: </a:t>
            </a:r>
          </a:p>
          <a:p>
            <a:pPr lvl="2">
              <a:defRPr/>
            </a:pPr>
            <a:r>
              <a:rPr lang="en-US" sz="900" dirty="0" smtClean="0"/>
              <a:t>D</a:t>
            </a:r>
            <a:r>
              <a:rPr lang="en-US" sz="900" baseline="-25000" dirty="0" smtClean="0"/>
              <a:t>o</a:t>
            </a:r>
            <a:r>
              <a:rPr lang="en-US" sz="900" dirty="0" smtClean="0"/>
              <a:t>(ft) = 260 W</a:t>
            </a:r>
            <a:r>
              <a:rPr lang="en-US" sz="900" baseline="30000" dirty="0" smtClean="0"/>
              <a:t>1/3</a:t>
            </a:r>
            <a:r>
              <a:rPr lang="en-US" sz="900" dirty="0" smtClean="0"/>
              <a:t>   -  for the charge weight per delay, W, in lbs.  </a:t>
            </a:r>
          </a:p>
          <a:p>
            <a:pPr lvl="2">
              <a:buFont typeface="Tahoma" pitchFamily="34" charset="0"/>
              <a:buNone/>
              <a:defRPr/>
            </a:pPr>
            <a:endParaRPr lang="en-US" sz="900" dirty="0" smtClean="0"/>
          </a:p>
          <a:p>
            <a:pPr lvl="1">
              <a:defRPr/>
            </a:pPr>
            <a:r>
              <a:rPr lang="en-US" sz="1100" dirty="0" smtClean="0"/>
              <a:t>For confined (stemmed borehole shots), based on data presented in Hempen et al. (2007), the equation to determine the safe distance from confined shots, D</a:t>
            </a:r>
            <a:r>
              <a:rPr lang="en-US" sz="1100" baseline="-25000" dirty="0" smtClean="0"/>
              <a:t>c </a:t>
            </a:r>
            <a:r>
              <a:rPr lang="en-US" sz="1100" dirty="0" smtClean="0"/>
              <a:t>, at which 14 psi occurs is: </a:t>
            </a:r>
          </a:p>
          <a:p>
            <a:pPr lvl="2">
              <a:defRPr/>
            </a:pPr>
            <a:r>
              <a:rPr lang="en-US" sz="900" dirty="0" smtClean="0"/>
              <a:t>D</a:t>
            </a:r>
            <a:r>
              <a:rPr lang="en-US" sz="900" baseline="-25000" dirty="0" smtClean="0"/>
              <a:t>c</a:t>
            </a:r>
            <a:r>
              <a:rPr lang="en-US" sz="900" dirty="0" smtClean="0"/>
              <a:t> (ft) = 51 W</a:t>
            </a:r>
            <a:r>
              <a:rPr lang="en-US" sz="900" baseline="30000" dirty="0" smtClean="0"/>
              <a:t>1/3</a:t>
            </a:r>
            <a:r>
              <a:rPr lang="en-US" sz="900" dirty="0" smtClean="0"/>
              <a:t>   -   for the charge weight per delay, W, in lbs. </a:t>
            </a:r>
          </a:p>
          <a:p>
            <a:pPr lvl="2">
              <a:buFont typeface="Tahoma" pitchFamily="34" charset="0"/>
              <a:buNone/>
              <a:defRPr/>
            </a:pPr>
            <a:endParaRPr lang="en-US" sz="900" dirty="0" smtClean="0"/>
          </a:p>
          <a:p>
            <a:pPr lvl="1">
              <a:defRPr/>
            </a:pPr>
            <a:r>
              <a:rPr lang="en-US" sz="1100" dirty="0" smtClean="0"/>
              <a:t>The safe distance for fish (14-psi peak pressure) from a confined shot of 90 lb/d to fracture rock for channel deepening would be 570 feet.  Fish well within this 570-foot range would likely survive, considering the observations of </a:t>
            </a:r>
            <a:r>
              <a:rPr lang="en-US" sz="1100" dirty="0" err="1" smtClean="0"/>
              <a:t>Hubbs</a:t>
            </a:r>
            <a:r>
              <a:rPr lang="en-US" sz="1100" dirty="0" smtClean="0"/>
              <a:t> and </a:t>
            </a:r>
            <a:r>
              <a:rPr lang="en-US" sz="1100" dirty="0" err="1" smtClean="0"/>
              <a:t>Rechnitzer</a:t>
            </a:r>
            <a:r>
              <a:rPr lang="en-US" sz="1100" dirty="0" smtClean="0"/>
              <a:t> (1952) and </a:t>
            </a:r>
            <a:r>
              <a:rPr lang="en-US" sz="1100" dirty="0" err="1" smtClean="0"/>
              <a:t>Keevin</a:t>
            </a:r>
            <a:r>
              <a:rPr lang="en-US" sz="1100" dirty="0" smtClean="0"/>
              <a:t> (1995).</a:t>
            </a:r>
            <a:endParaRPr lang="en-US" dirty="0"/>
          </a:p>
        </p:txBody>
      </p:sp>
      <p:sp>
        <p:nvSpPr>
          <p:cNvPr id="5120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fld id="{12D8C4A6-46EB-4C3B-9824-B7034F2BA822}" type="slidenum">
              <a:rPr lang="en-US" smtClean="0"/>
              <a:pPr/>
              <a:t>25</a:t>
            </a:fld>
            <a:endParaRPr lang="en-US" smtClean="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A87366AF-7378-4CA6-B2BB-B4E9FA5207A5}" type="slidenum">
              <a:rPr lang="en-US" smtClean="0">
                <a:solidFill>
                  <a:srgbClr val="000000"/>
                </a:solidFill>
              </a:rPr>
              <a:pPr defTabSz="926921"/>
              <a:t>26</a:t>
            </a:fld>
            <a:endParaRPr lang="en-US" dirty="0" smtClean="0">
              <a:solidFill>
                <a:srgbClr val="000000"/>
              </a:solidFill>
            </a:endParaRPr>
          </a:p>
        </p:txBody>
      </p:sp>
      <p:sp>
        <p:nvSpPr>
          <p:cNvPr id="5222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89092" name="Rectangle 3"/>
          <p:cNvSpPr>
            <a:spLocks noGrp="1" noChangeArrowheads="1"/>
          </p:cNvSpPr>
          <p:nvPr>
            <p:ph type="body" idx="1"/>
          </p:nvPr>
        </p:nvSpPr>
        <p:spPr>
          <a:ln/>
        </p:spPr>
        <p:txBody>
          <a:bodyPr>
            <a:normAutofit fontScale="77500" lnSpcReduction="20000"/>
          </a:bodyPr>
          <a:lstStyle/>
          <a:p>
            <a:pPr eaLnBrk="1" fontAlgn="auto" hangingPunct="1">
              <a:spcBef>
                <a:spcPts val="0"/>
              </a:spcBef>
              <a:spcAft>
                <a:spcPts val="0"/>
              </a:spcAft>
              <a:defRPr/>
            </a:pPr>
            <a:r>
              <a:rPr lang="en-US" dirty="0" smtClean="0"/>
              <a:t>With regard to prey species (mainly fish), a very small number of fish are expected to be impacted by the Miami Harbor project, based on the results of the 2005 blasting project in Miami Harbor.  That project consisted of 40 confined blast events over a 38 day time frame.  Of these 40 confined blast events, 23 were monitored (57.5% of the total) by the State and injured and dead fish were collected after the all clear was given (the “all-clear” is normally at least two to three min after the shot is fired, since seagulls and frigate birds quickly learned to approach the confined blast site and swoop in to eat some of the stunned, injured, and dead fish floating on the surface of the water).  State biologists and volunteers collected the carcasses of the floating fish (note that not all dead fish float after a blasting event, and due to safety concerns, there are no plans to put divers on the bottom of the channel in the blast zone to collect non-floating fish carcasses.  The fish were described to the lowest taxonomic level possible (usually species) and the injury types were categorized.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A summary of those data shows that 24 different genera were collected during the previous Miami Harbor blasting project.  The species with the highest abundance were white grunts (</a:t>
            </a:r>
            <a:r>
              <a:rPr lang="en-US" u="sng" dirty="0" err="1" smtClean="0"/>
              <a:t>Haemulon</a:t>
            </a:r>
            <a:r>
              <a:rPr lang="en-US" dirty="0" smtClean="0"/>
              <a:t> </a:t>
            </a:r>
            <a:r>
              <a:rPr lang="en-US" u="sng" dirty="0" smtClean="0"/>
              <a:t>plumier</a:t>
            </a:r>
            <a:r>
              <a:rPr lang="en-US" dirty="0" smtClean="0"/>
              <a:t>, N = 51), scrawled cowfish (</a:t>
            </a:r>
            <a:r>
              <a:rPr lang="en-US" u="sng" dirty="0" err="1" smtClean="0"/>
              <a:t>Lactophrys</a:t>
            </a:r>
            <a:r>
              <a:rPr lang="en-US" dirty="0" smtClean="0"/>
              <a:t> </a:t>
            </a:r>
            <a:r>
              <a:rPr lang="en-US" u="sng" dirty="0" err="1" smtClean="0"/>
              <a:t>quadricornis</a:t>
            </a:r>
            <a:r>
              <a:rPr lang="en-US" dirty="0" smtClean="0"/>
              <a:t>, N = 43), and pygmy filefish (</a:t>
            </a:r>
            <a:r>
              <a:rPr lang="en-US" u="sng" dirty="0" err="1" smtClean="0"/>
              <a:t>Monocanthus</a:t>
            </a:r>
            <a:r>
              <a:rPr lang="en-US" dirty="0" smtClean="0"/>
              <a:t> </a:t>
            </a:r>
            <a:r>
              <a:rPr lang="en-US" u="sng" dirty="0" err="1" smtClean="0"/>
              <a:t>setifer</a:t>
            </a:r>
            <a:r>
              <a:rPr lang="en-US" dirty="0" smtClean="0"/>
              <a:t>, N = 30).  The total fish collected during the 23 confined blasts was 288 or an average of 12.5 fish per blast (range 3 to 38).  In observation of the three confined blasts with the greatest number of fish killed (see Table 4 of ACOE’s application) and reviewing the maximum charge weight per delay for the Miami Harbor project, it appears that there is no direct correlation between the charge weight and fish killed that can be determined from such a small sample.  Reviewing the 23 confined blasting events where dead and injured fish were collected after the “all-clear” signal was given, no </a:t>
            </a:r>
            <a:r>
              <a:rPr lang="en-US" dirty="0" err="1" smtClean="0"/>
              <a:t>discernable</a:t>
            </a:r>
            <a:r>
              <a:rPr lang="en-US" dirty="0" smtClean="0"/>
              <a:t> pattern exists.  Factors that affect fish mortality include, but are not limited to fish size, body shape (</a:t>
            </a:r>
            <a:r>
              <a:rPr lang="en-US" dirty="0" err="1" smtClean="0"/>
              <a:t>fusiform</a:t>
            </a:r>
            <a:r>
              <a:rPr lang="en-US" dirty="0" smtClean="0"/>
              <a:t>, etc.), proximity of the blast to a vertical structure like a bulkhead (e.g., see the August 10, 2005 blast event, a much smaller charge weight resulted in a higher fish kill due to the closeness of a bulkhead).</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In the past, to reduce the potential for fish to be injured or killed by the confined blasting, the resource agencies have requested, and ACOE has allowed that confined blasting contractors utilize a small, unconfined explosive charge, usually a 1 lb (0.5 kg) booster, detonated about 30 seconds before the main confined blast, to drive fish away from the confined blasting zone.  It is assumed that noise or pressure generated by the small charge will drive fish from the immediate area, thereby reducing impacts from the larger and potentially more-damaging confined blast.  Blasting companies use this method as a “good faith effort” to reduce the potential impacts to aquatic natural resources.  The explosives industry recommends firing a “warning shot” to frighten fish out of the area before seismic exploration work is begun (Anonymous, 1978 in </a:t>
            </a:r>
            <a:r>
              <a:rPr lang="en-US" dirty="0" err="1" smtClean="0"/>
              <a:t>Keevin</a:t>
            </a:r>
            <a:r>
              <a:rPr lang="en-US" dirty="0" smtClean="0"/>
              <a:t> </a:t>
            </a:r>
            <a:r>
              <a:rPr lang="en-US" u="sng" dirty="0" smtClean="0"/>
              <a:t>et</a:t>
            </a:r>
            <a:r>
              <a:rPr lang="en-US" dirty="0" smtClean="0"/>
              <a:t> </a:t>
            </a:r>
            <a:r>
              <a:rPr lang="en-US" u="sng" dirty="0" smtClean="0"/>
              <a:t>al</a:t>
            </a:r>
            <a:r>
              <a:rPr lang="en-US" dirty="0" smtClean="0"/>
              <a:t>., 1997).</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r>
              <a:rPr lang="en-US" dirty="0" smtClean="0"/>
              <a:t>These results call into question the true effectiveness of this minimization methodology; however, some argue that based on the monetary value of fish (American Fishery Society, 1992 in </a:t>
            </a:r>
            <a:r>
              <a:rPr lang="en-US" dirty="0" err="1" smtClean="0"/>
              <a:t>Keevin</a:t>
            </a:r>
            <a:r>
              <a:rPr lang="en-US" dirty="0" smtClean="0"/>
              <a:t> </a:t>
            </a:r>
            <a:r>
              <a:rPr lang="en-US" u="sng" dirty="0" smtClean="0"/>
              <a:t>et</a:t>
            </a:r>
            <a:r>
              <a:rPr lang="en-US" dirty="0" smtClean="0"/>
              <a:t> </a:t>
            </a:r>
            <a:r>
              <a:rPr lang="en-US" u="sng" dirty="0" smtClean="0"/>
              <a:t>al</a:t>
            </a:r>
            <a:r>
              <a:rPr lang="en-US" dirty="0" smtClean="0"/>
              <a:t>., 1997), including the high value commercial or recreational species like </a:t>
            </a:r>
            <a:r>
              <a:rPr lang="en-US" dirty="0" err="1" smtClean="0"/>
              <a:t>snook</a:t>
            </a:r>
            <a:r>
              <a:rPr lang="en-US" dirty="0" smtClean="0"/>
              <a:t> (</a:t>
            </a:r>
            <a:r>
              <a:rPr lang="en-US" u="sng" dirty="0" err="1" smtClean="0"/>
              <a:t>Centropomus</a:t>
            </a:r>
            <a:r>
              <a:rPr lang="en-US" dirty="0" smtClean="0"/>
              <a:t> </a:t>
            </a:r>
            <a:r>
              <a:rPr lang="en-US" u="sng" dirty="0" err="1" smtClean="0"/>
              <a:t>undecimalis</a:t>
            </a:r>
            <a:r>
              <a:rPr lang="en-US" dirty="0" smtClean="0"/>
              <a:t>) and tarpon (</a:t>
            </a:r>
            <a:r>
              <a:rPr lang="en-US" u="sng" dirty="0" err="1" smtClean="0"/>
              <a:t>Megalops</a:t>
            </a:r>
            <a:r>
              <a:rPr lang="en-US" dirty="0" smtClean="0"/>
              <a:t> </a:t>
            </a:r>
            <a:r>
              <a:rPr lang="en-US" u="sng" dirty="0" err="1" smtClean="0"/>
              <a:t>atlanticus</a:t>
            </a:r>
            <a:r>
              <a:rPr lang="en-US" dirty="0" smtClean="0"/>
              <a:t>) found in southeast Florida inlets like Port Everglades, the low cost associated with repelling charge use would be offset if only a few fish moved from the kill zone (</a:t>
            </a:r>
            <a:r>
              <a:rPr lang="en-US" dirty="0" err="1" smtClean="0"/>
              <a:t>Keevin</a:t>
            </a:r>
            <a:r>
              <a:rPr lang="en-US" dirty="0" smtClean="0"/>
              <a:t> </a:t>
            </a:r>
            <a:r>
              <a:rPr lang="en-US" u="sng" dirty="0" smtClean="0"/>
              <a:t>et</a:t>
            </a:r>
            <a:r>
              <a:rPr lang="en-US" dirty="0" smtClean="0"/>
              <a:t> </a:t>
            </a:r>
            <a:r>
              <a:rPr lang="en-US" u="sng" dirty="0" smtClean="0"/>
              <a:t>al</a:t>
            </a:r>
            <a:r>
              <a:rPr lang="en-US" dirty="0" smtClean="0"/>
              <a:t>., 1997).</a:t>
            </a:r>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a:p>
            <a:pPr eaLnBrk="1" fontAlgn="auto" hangingPunct="1">
              <a:spcBef>
                <a:spcPts val="0"/>
              </a:spcBef>
              <a:spcAft>
                <a:spcPts val="0"/>
              </a:spcAft>
              <a:defRPr/>
            </a:pPr>
            <a:endParaRPr lang="en-US" dirty="0" smtClean="0"/>
          </a:p>
        </p:txBody>
      </p:sp>
      <p:sp>
        <p:nvSpPr>
          <p:cNvPr id="52229"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0BD0A741-977E-4F39-8A80-B5C9913349D9}" type="slidenum">
              <a:rPr lang="en-US" smtClean="0"/>
              <a:pPr defTabSz="930156"/>
              <a:t>28</a:t>
            </a:fld>
            <a:endParaRPr lang="en-US" dirty="0" smtClean="0"/>
          </a:p>
        </p:txBody>
      </p:sp>
      <p:sp>
        <p:nvSpPr>
          <p:cNvPr id="5325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325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000" dirty="0" smtClean="0"/>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DF97EAAE-ED71-4ECD-BA0E-CEC6F9F1ABB6}" type="slidenum">
              <a:rPr lang="en-US" smtClean="0"/>
              <a:pPr defTabSz="930156"/>
              <a:t>29</a:t>
            </a:fld>
            <a:endParaRPr lang="en-US" dirty="0" smtClean="0"/>
          </a:p>
        </p:txBody>
      </p:sp>
      <p:sp>
        <p:nvSpPr>
          <p:cNvPr id="54275"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4276"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000"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BA741B7B-2BFD-4A14-B583-BD74B554B797}" type="slidenum">
              <a:rPr lang="en-US" smtClean="0"/>
              <a:pPr defTabSz="930156"/>
              <a:t>30</a:t>
            </a:fld>
            <a:endParaRPr lang="en-US" dirty="0" smtClean="0"/>
          </a:p>
        </p:txBody>
      </p:sp>
      <p:sp>
        <p:nvSpPr>
          <p:cNvPr id="5529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530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000" dirty="0" smtClean="0"/>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5F2E2AE2-E511-4B91-BD64-F4574D9FC820}" type="slidenum">
              <a:rPr lang="en-US" smtClean="0"/>
              <a:pPr defTabSz="930156"/>
              <a:t>31</a:t>
            </a:fld>
            <a:endParaRPr lang="en-US" dirty="0" smtClean="0"/>
          </a:p>
        </p:txBody>
      </p:sp>
      <p:sp>
        <p:nvSpPr>
          <p:cNvPr id="5632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632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000" dirty="0" smtClean="0"/>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CB661343-4B0A-4BEF-A8BA-6A7C0CA3EC5F}" type="slidenum">
              <a:rPr lang="en-US" smtClean="0"/>
              <a:pPr defTabSz="930156"/>
              <a:t>32</a:t>
            </a:fld>
            <a:endParaRPr lang="en-US" dirty="0" smtClean="0"/>
          </a:p>
        </p:txBody>
      </p:sp>
      <p:sp>
        <p:nvSpPr>
          <p:cNvPr id="5734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734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000" dirty="0" smtClean="0"/>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13BB126A-4791-40C4-9C10-3CD0F02D92BF}" type="slidenum">
              <a:rPr lang="en-US" smtClean="0"/>
              <a:pPr defTabSz="930156"/>
              <a:t>33</a:t>
            </a:fld>
            <a:endParaRPr lang="en-US" dirty="0" smtClean="0"/>
          </a:p>
        </p:txBody>
      </p:sp>
      <p:sp>
        <p:nvSpPr>
          <p:cNvPr id="5837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5837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baseline="0" dirty="0"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2"/>
          <p:cNvSpPr>
            <a:spLocks noGrp="1" noRot="1" noChangeAspect="1" noTextEdit="1"/>
          </p:cNvSpPr>
          <p:nvPr>
            <p:ph type="sldImg"/>
          </p:nvPr>
        </p:nvSpPr>
        <p:spPr bwMode="auto">
          <a:noFill/>
          <a:ln>
            <a:solidFill>
              <a:srgbClr val="000000"/>
            </a:solidFill>
            <a:miter lim="800000"/>
            <a:headEnd/>
            <a:tailEnd/>
          </a:ln>
        </p:spPr>
      </p:sp>
      <p:sp>
        <p:nvSpPr>
          <p:cNvPr id="53251" name="Rectangle 3"/>
          <p:cNvSpPr>
            <a:spLocks noGrp="1"/>
          </p:cNvSpPr>
          <p:nvPr>
            <p:ph type="body" idx="1"/>
          </p:nvPr>
        </p:nvSpPr>
        <p:spPr bwMode="auto">
          <a:noFill/>
        </p:spPr>
        <p:txBody>
          <a:bodyPr wrap="square" numCol="1" anchor="t" anchorCtr="0" compatLnSpc="1">
            <a:prstTxWarp prst="textNoShape">
              <a:avLst/>
            </a:prstTxWarp>
          </a:bodyPr>
          <a:lstStyle/>
          <a:p>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00B3BAC4-8E2B-498F-8594-43B271137978}" type="slidenum">
              <a:rPr lang="en-US" smtClean="0"/>
              <a:pPr defTabSz="930156"/>
              <a:t>8</a:t>
            </a:fld>
            <a:endParaRPr lang="en-US" dirty="0" smtClean="0"/>
          </a:p>
        </p:txBody>
      </p:sp>
      <p:sp>
        <p:nvSpPr>
          <p:cNvPr id="34819"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4820"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lnSpc>
                <a:spcPct val="80000"/>
              </a:lnSpc>
              <a:spcBef>
                <a:spcPct val="0"/>
              </a:spcBef>
            </a:pPr>
            <a:endParaRPr lang="en-US" sz="1000"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bwMode="auto">
          <a:noFill/>
          <a:ln>
            <a:solidFill>
              <a:srgbClr val="000000"/>
            </a:solidFill>
            <a:miter lim="800000"/>
            <a:headEnd/>
            <a:tailEnd/>
          </a:ln>
        </p:spPr>
      </p:sp>
      <p:sp>
        <p:nvSpPr>
          <p:cNvPr id="35843" name="Notes Placeholder 2"/>
          <p:cNvSpPr>
            <a:spLocks noGrp="1"/>
          </p:cNvSpPr>
          <p:nvPr>
            <p:ph type="body" idx="1"/>
          </p:nvPr>
        </p:nvSpPr>
        <p:spPr bwMode="auto">
          <a:noFill/>
        </p:spPr>
        <p:txBody>
          <a:bodyPr wrap="square" numCol="1" anchor="t" anchorCtr="0" compatLnSpc="1">
            <a:prstTxWarp prst="textNoShape">
              <a:avLst/>
            </a:prstTxWarp>
          </a:bodyPr>
          <a:lstStyle/>
          <a:p>
            <a:pPr lvl="1" eaLnBrk="1" hangingPunct="1">
              <a:spcBef>
                <a:spcPct val="0"/>
              </a:spcBef>
            </a:pPr>
            <a:endParaRPr lang="en-US" smtClean="0"/>
          </a:p>
        </p:txBody>
      </p:sp>
      <p:sp>
        <p:nvSpPr>
          <p:cNvPr id="35844"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772C50DE-378C-4D8C-A92F-A0BF5D1905D9}" type="slidenum">
              <a:rPr lang="en-US" smtClean="0">
                <a:solidFill>
                  <a:srgbClr val="000000"/>
                </a:solidFill>
              </a:rPr>
              <a:pPr defTabSz="930156"/>
              <a:t>10</a:t>
            </a:fld>
            <a:endParaRPr lang="en-US" dirty="0" smtClean="0">
              <a:solidFill>
                <a:srgbClr val="000000"/>
              </a:solidFill>
            </a:endParaRPr>
          </a:p>
        </p:txBody>
      </p:sp>
      <p:sp>
        <p:nvSpPr>
          <p:cNvPr id="35845"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26921"/>
            <a:fld id="{9FCFC55E-F5F1-4AC1-85FF-2ACE5040C800}" type="slidenum">
              <a:rPr lang="en-US" smtClean="0">
                <a:solidFill>
                  <a:srgbClr val="000000"/>
                </a:solidFill>
              </a:rPr>
              <a:pPr defTabSz="926921"/>
              <a:t>11</a:t>
            </a:fld>
            <a:endParaRPr lang="en-US" dirty="0" smtClean="0">
              <a:solidFill>
                <a:srgbClr val="000000"/>
              </a:solidFill>
            </a:endParaRPr>
          </a:p>
        </p:txBody>
      </p:sp>
      <p:sp>
        <p:nvSpPr>
          <p:cNvPr id="36867"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6868"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buClr>
                <a:srgbClr val="00FFFF"/>
              </a:buClr>
              <a:buSzPct val="125000"/>
            </a:pPr>
            <a:r>
              <a:rPr lang="en-US" sz="1000" dirty="0" smtClean="0"/>
              <a:t>San Juan Harbor, Puerto Rico – 2000</a:t>
            </a:r>
          </a:p>
          <a:p>
            <a:pPr eaLnBrk="1" hangingPunct="1">
              <a:spcBef>
                <a:spcPct val="0"/>
              </a:spcBef>
              <a:buClr>
                <a:srgbClr val="00FFFF"/>
              </a:buClr>
              <a:buSzPct val="125000"/>
            </a:pPr>
            <a:r>
              <a:rPr lang="en-US" sz="1000" dirty="0" smtClean="0"/>
              <a:t>Wilmington Harbor, NC – 2002</a:t>
            </a:r>
          </a:p>
          <a:p>
            <a:pPr eaLnBrk="1" hangingPunct="1">
              <a:spcBef>
                <a:spcPct val="0"/>
              </a:spcBef>
              <a:buClr>
                <a:srgbClr val="00FFFF"/>
              </a:buClr>
              <a:buSzPct val="125000"/>
            </a:pPr>
            <a:r>
              <a:rPr lang="en-US" sz="1000" dirty="0" smtClean="0"/>
              <a:t>New York Harbor, NY – 2004-2013 (still ongoing)</a:t>
            </a:r>
          </a:p>
          <a:p>
            <a:pPr eaLnBrk="1" hangingPunct="1">
              <a:spcBef>
                <a:spcPct val="0"/>
              </a:spcBef>
              <a:buClr>
                <a:srgbClr val="00FFFF"/>
              </a:buClr>
              <a:buSzPct val="125000"/>
            </a:pPr>
            <a:endParaRPr lang="en-US" sz="1000" dirty="0" smtClean="0"/>
          </a:p>
          <a:p>
            <a:pPr eaLnBrk="1" hangingPunct="1">
              <a:spcBef>
                <a:spcPct val="0"/>
              </a:spcBef>
              <a:buClr>
                <a:srgbClr val="00FFFF"/>
              </a:buClr>
              <a:buSzPct val="125000"/>
            </a:pPr>
            <a:r>
              <a:rPr lang="en-US" sz="1000" dirty="0" smtClean="0"/>
              <a:t>Also Boston Harbor; Columbia River, OR</a:t>
            </a:r>
          </a:p>
        </p:txBody>
      </p:sp>
      <p:sp>
        <p:nvSpPr>
          <p:cNvPr id="36869" name="Header Placeholder 4"/>
          <p:cNvSpPr>
            <a:spLocks noGrp="1"/>
          </p:cNvSpPr>
          <p:nvPr>
            <p:ph type="hdr" sz="quarter"/>
          </p:nvPr>
        </p:nvSpPr>
        <p:spPr bwMode="auto">
          <a:noFill/>
          <a:ln>
            <a:miter lim="800000"/>
            <a:headEnd/>
            <a:tailEnd/>
          </a:ln>
        </p:spPr>
        <p:txBody>
          <a:bodyPr wrap="square" numCol="1" anchor="t" anchorCtr="0" compatLnSpc="1">
            <a:prstTxWarp prst="textNoShape">
              <a:avLst/>
            </a:prstTxWarp>
          </a:bodyPr>
          <a:lstStyle/>
          <a:p>
            <a:pPr defTabSz="930156"/>
            <a:r>
              <a:rPr lang="en-US" dirty="0" smtClean="0">
                <a:solidFill>
                  <a:srgbClr val="000000"/>
                </a:solidFill>
              </a:rPr>
              <a:t>Authorization &amp; Appropriation</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bwMode="auto">
          <a:noFill/>
          <a:ln>
            <a:miter lim="800000"/>
            <a:headEnd/>
            <a:tailEnd/>
          </a:ln>
        </p:spPr>
        <p:txBody>
          <a:bodyPr wrap="square" numCol="1" anchorCtr="0" compatLnSpc="1">
            <a:prstTxWarp prst="textNoShape">
              <a:avLst/>
            </a:prstTxWarp>
          </a:bodyPr>
          <a:lstStyle/>
          <a:p>
            <a:pPr defTabSz="930156"/>
            <a:fld id="{380B42C9-E7BC-4365-A978-A347E9267536}" type="slidenum">
              <a:rPr lang="en-US" smtClean="0"/>
              <a:pPr defTabSz="930156"/>
              <a:t>12</a:t>
            </a:fld>
            <a:endParaRPr lang="en-US" dirty="0" smtClean="0"/>
          </a:p>
        </p:txBody>
      </p:sp>
      <p:sp>
        <p:nvSpPr>
          <p:cNvPr id="37891"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7892"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r>
              <a:rPr lang="en-US" sz="1000" dirty="0" smtClean="0"/>
              <a:t>The Port of Miami, located on the southeast coast of Florida is in the top 10 cargo container ports in the United States and is the largest container port in Florida. However, it is located in the center of a unique and diverse ecosystem.  Biscayne Bay surrounds the Port and portions of the Bay have been designated as a National Park, a Florida Aquatic Preserve, Outstanding Florida Water, and a state Critical Wildlife Area.</a:t>
            </a:r>
          </a:p>
          <a:p>
            <a:pPr eaLnBrk="1" hangingPunct="1">
              <a:spcBef>
                <a:spcPct val="0"/>
              </a:spcBef>
            </a:pPr>
            <a:endParaRPr lang="en-US" sz="1000" dirty="0" smtClean="0"/>
          </a:p>
          <a:p>
            <a:pPr eaLnBrk="1" hangingPunct="1">
              <a:spcBef>
                <a:spcPct val="0"/>
              </a:spcBef>
            </a:pPr>
            <a:r>
              <a:rPr lang="en-US" sz="1000" dirty="0" smtClean="0"/>
              <a:t>Biscayne Bay is home to many protected, threatened and endangered species including the Florida manatee, five sea turtle species, the American crocodile and bottlenose dolphins, in addition to numerous recreational and commercial fish species.</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1.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3.jpeg"/><Relationship Id="rId1" Type="http://schemas.openxmlformats.org/officeDocument/2006/relationships/slideMaster" Target="../slideMasters/slideMaster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
        <p:nvSpPr>
          <p:cNvPr id="4" name="Rectangle 6"/>
          <p:cNvSpPr>
            <a:spLocks noGrp="1" noChangeArrowheads="1"/>
          </p:cNvSpPr>
          <p:nvPr>
            <p:ph type="sldNum" sz="quarter" idx="10"/>
          </p:nvPr>
        </p:nvSpPr>
        <p:spPr>
          <a:xfrm>
            <a:off x="3581400" y="6305550"/>
            <a:ext cx="2133600" cy="476250"/>
          </a:xfrm>
        </p:spPr>
        <p:txBody>
          <a:bodyPr/>
          <a:lstStyle>
            <a:lvl1pPr>
              <a:defRPr kern="1200">
                <a:solidFill>
                  <a:schemeClr val="tx1"/>
                </a:solidFill>
              </a:defRPr>
            </a:lvl1pPr>
          </a:lstStyle>
          <a:p>
            <a:pPr>
              <a:defRPr/>
            </a:pPr>
            <a:fld id="{CA0B903B-C204-4EFB-9F42-373EA972B9BE}" type="slidenum">
              <a:rPr lang="en-US"/>
              <a:pPr>
                <a:defRPr/>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96A531D0-0FE0-41B4-B082-CFDF35319988}" type="slidenum">
              <a:rPr lang="en-US"/>
              <a:pPr>
                <a:defRPr/>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21176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21176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4C1FD516-B12B-460B-BB03-16628BABE508}" type="slidenum">
              <a:rPr lang="en-US"/>
              <a:pPr>
                <a:defRPr/>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pic>
        <p:nvPicPr>
          <p:cNvPr id="2" name="Picture 33" descr="FloodFighter1"/>
          <p:cNvPicPr>
            <a:picLocks noChangeAspect="1" noChangeArrowheads="1"/>
          </p:cNvPicPr>
          <p:nvPr userDrawn="1"/>
        </p:nvPicPr>
        <p:blipFill>
          <a:blip r:embed="rId2" cstate="print"/>
          <a:srcRect/>
          <a:stretch>
            <a:fillRect/>
          </a:stretch>
        </p:blipFill>
        <p:spPr bwMode="auto">
          <a:xfrm>
            <a:off x="5334000" y="1663700"/>
            <a:ext cx="3810000" cy="2527300"/>
          </a:xfrm>
          <a:prstGeom prst="rect">
            <a:avLst/>
          </a:prstGeom>
          <a:noFill/>
          <a:ln w="9525">
            <a:noFill/>
            <a:miter lim="800000"/>
            <a:headEnd/>
            <a:tailEnd/>
          </a:ln>
        </p:spPr>
      </p:pic>
      <p:pic>
        <p:nvPicPr>
          <p:cNvPr id="3" name="Picture 29" descr="FloodFighter4"/>
          <p:cNvPicPr>
            <a:picLocks noChangeAspect="1" noChangeArrowheads="1"/>
          </p:cNvPicPr>
          <p:nvPr userDrawn="1"/>
        </p:nvPicPr>
        <p:blipFill>
          <a:blip r:embed="rId3" cstate="print"/>
          <a:srcRect/>
          <a:stretch>
            <a:fillRect/>
          </a:stretch>
        </p:blipFill>
        <p:spPr bwMode="auto">
          <a:xfrm>
            <a:off x="3905250" y="3381375"/>
            <a:ext cx="5238750" cy="3476625"/>
          </a:xfrm>
          <a:prstGeom prst="rect">
            <a:avLst/>
          </a:prstGeom>
          <a:noFill/>
          <a:ln w="9525">
            <a:noFill/>
            <a:miter lim="800000"/>
            <a:headEnd/>
            <a:tailEnd/>
          </a:ln>
        </p:spPr>
      </p:pic>
      <p:pic>
        <p:nvPicPr>
          <p:cNvPr id="4" name="Picture 23" descr="ppt_camo_bkgrnd-03"/>
          <p:cNvPicPr>
            <a:picLocks noChangeAspect="1" noChangeArrowheads="1"/>
          </p:cNvPicPr>
          <p:nvPr userDrawn="1"/>
        </p:nvPicPr>
        <p:blipFill>
          <a:blip r:embed="rId4" cstate="print"/>
          <a:srcRect/>
          <a:stretch>
            <a:fillRect/>
          </a:stretch>
        </p:blipFill>
        <p:spPr bwMode="auto">
          <a:xfrm>
            <a:off x="0" y="0"/>
            <a:ext cx="9144000" cy="6861175"/>
          </a:xfrm>
          <a:prstGeom prst="rect">
            <a:avLst/>
          </a:prstGeom>
          <a:noFill/>
          <a:ln w="9525">
            <a:noFill/>
            <a:miter lim="800000"/>
            <a:headEnd/>
            <a:tailEnd/>
          </a:ln>
        </p:spPr>
      </p:pic>
      <p:pic>
        <p:nvPicPr>
          <p:cNvPr id="5" name="Picture 21" descr="white_curve"/>
          <p:cNvPicPr>
            <a:picLocks noChangeAspect="1" noChangeArrowheads="1"/>
          </p:cNvPicPr>
          <p:nvPr userDrawn="1"/>
        </p:nvPicPr>
        <p:blipFill>
          <a:blip r:embed="rId5" cstate="print"/>
          <a:srcRect/>
          <a:stretch>
            <a:fillRect/>
          </a:stretch>
        </p:blipFill>
        <p:spPr bwMode="auto">
          <a:xfrm>
            <a:off x="3971925" y="1571625"/>
            <a:ext cx="5172075" cy="5286375"/>
          </a:xfrm>
          <a:prstGeom prst="rect">
            <a:avLst/>
          </a:prstGeom>
          <a:noFill/>
          <a:ln w="9525">
            <a:noFill/>
            <a:miter lim="800000"/>
            <a:headEnd/>
            <a:tailEnd/>
          </a:ln>
        </p:spPr>
      </p:pic>
      <p:sp>
        <p:nvSpPr>
          <p:cNvPr id="6" name="Line 19"/>
          <p:cNvSpPr>
            <a:spLocks noChangeShapeType="1"/>
          </p:cNvSpPr>
          <p:nvPr userDrawn="1"/>
        </p:nvSpPr>
        <p:spPr bwMode="auto">
          <a:xfrm>
            <a:off x="5334000" y="3352800"/>
            <a:ext cx="3810000" cy="0"/>
          </a:xfrm>
          <a:prstGeom prst="line">
            <a:avLst/>
          </a:prstGeom>
          <a:noFill/>
          <a:ln w="63500">
            <a:solidFill>
              <a:schemeClr val="bg1"/>
            </a:solidFill>
            <a:round/>
            <a:headEnd/>
            <a:tailEnd/>
          </a:ln>
          <a:effectLst/>
        </p:spPr>
        <p:txBody>
          <a:bodyPr/>
          <a:lstStyle/>
          <a:p>
            <a:pPr fontAlgn="auto">
              <a:spcBef>
                <a:spcPts val="0"/>
              </a:spcBef>
              <a:spcAft>
                <a:spcPts val="0"/>
              </a:spcAft>
              <a:defRPr/>
            </a:pPr>
            <a:endParaRPr lang="en-US">
              <a:latin typeface="+mn-lt"/>
            </a:endParaRPr>
          </a:p>
        </p:txBody>
      </p:sp>
      <p:sp>
        <p:nvSpPr>
          <p:cNvPr id="7" name="Rectangle 2"/>
          <p:cNvSpPr txBox="1">
            <a:spLocks noChangeArrowheads="1"/>
          </p:cNvSpPr>
          <p:nvPr userDrawn="1"/>
        </p:nvSpPr>
        <p:spPr bwMode="auto">
          <a:xfrm>
            <a:off x="76200" y="152400"/>
            <a:ext cx="8153400" cy="1143000"/>
          </a:xfrm>
          <a:prstGeom prst="rect">
            <a:avLst/>
          </a:prstGeom>
          <a:noFill/>
          <a:ln w="9525">
            <a:noFill/>
            <a:miter lim="800000"/>
            <a:headEnd/>
            <a:tailEnd/>
          </a:ln>
        </p:spPr>
        <p:txBody>
          <a:bodyPr anchor="ctr"/>
          <a:lstStyle/>
          <a:p>
            <a:pPr fontAlgn="auto">
              <a:spcAft>
                <a:spcPts val="0"/>
              </a:spcAft>
              <a:defRPr/>
            </a:pPr>
            <a:r>
              <a:rPr lang="en-US" sz="4400" b="1" dirty="0">
                <a:latin typeface="Tahoma" pitchFamily="34" charset="0"/>
                <a:ea typeface="+mj-ea"/>
                <a:cs typeface="Tahoma" pitchFamily="34" charset="0"/>
              </a:rPr>
              <a:t>PRESENTATION TITLE</a:t>
            </a:r>
          </a:p>
        </p:txBody>
      </p:sp>
      <p:pic>
        <p:nvPicPr>
          <p:cNvPr id="8" name="Picture 10" descr="USACE_logo"/>
          <p:cNvPicPr>
            <a:picLocks noChangeAspect="1" noChangeArrowheads="1"/>
          </p:cNvPicPr>
          <p:nvPr userDrawn="1"/>
        </p:nvPicPr>
        <p:blipFill>
          <a:blip r:embed="rId6" cstate="print"/>
          <a:srcRect/>
          <a:stretch>
            <a:fillRect/>
          </a:stretch>
        </p:blipFill>
        <p:spPr bwMode="auto">
          <a:xfrm>
            <a:off x="130175" y="5562600"/>
            <a:ext cx="1371600" cy="938213"/>
          </a:xfrm>
          <a:prstGeom prst="rect">
            <a:avLst/>
          </a:prstGeom>
          <a:noFill/>
          <a:ln w="9525">
            <a:noFill/>
            <a:miter lim="800000"/>
            <a:headEnd/>
            <a:tailEnd/>
          </a:ln>
        </p:spPr>
      </p:pic>
      <p:grpSp>
        <p:nvGrpSpPr>
          <p:cNvPr id="9" name="Group 24"/>
          <p:cNvGrpSpPr>
            <a:grpSpLocks/>
          </p:cNvGrpSpPr>
          <p:nvPr userDrawn="1"/>
        </p:nvGrpSpPr>
        <p:grpSpPr bwMode="auto">
          <a:xfrm>
            <a:off x="0" y="6529388"/>
            <a:ext cx="9144000" cy="328612"/>
            <a:chOff x="0" y="4113"/>
            <a:chExt cx="5760" cy="207"/>
          </a:xfrm>
        </p:grpSpPr>
        <p:sp>
          <p:nvSpPr>
            <p:cNvPr id="10" name="Rectangle 22"/>
            <p:cNvSpPr>
              <a:spLocks noChangeArrowheads="1"/>
            </p:cNvSpPr>
            <p:nvPr userDrawn="1"/>
          </p:nvSpPr>
          <p:spPr bwMode="auto">
            <a:xfrm>
              <a:off x="0" y="4118"/>
              <a:ext cx="5760" cy="202"/>
            </a:xfrm>
            <a:prstGeom prst="rect">
              <a:avLst/>
            </a:prstGeom>
            <a:solidFill>
              <a:srgbClr val="000000"/>
            </a:solidFill>
            <a:ln w="9525">
              <a:solidFill>
                <a:schemeClr val="tx1"/>
              </a:solidFill>
              <a:miter lim="800000"/>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1" name="Rectangle 23"/>
            <p:cNvSpPr>
              <a:spLocks noChangeArrowheads="1"/>
            </p:cNvSpPr>
            <p:nvPr userDrawn="1"/>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FFFFFF"/>
                  </a:solidFill>
                  <a:latin typeface="+mn-lt"/>
                </a:rPr>
                <a:t>BUILDING STRONG</a:t>
              </a:r>
              <a:r>
                <a:rPr lang="en-US" sz="900" dirty="0">
                  <a:solidFill>
                    <a:srgbClr val="FFFFFF"/>
                  </a:solidFill>
                  <a:latin typeface="+mn-lt"/>
                </a:rPr>
                <a:t>®</a:t>
              </a:r>
              <a:endParaRPr lang="en-US" dirty="0">
                <a:solidFill>
                  <a:srgbClr val="FFFFFF"/>
                </a:solidFill>
                <a:latin typeface="+mn-lt"/>
              </a:endParaRPr>
            </a:p>
          </p:txBody>
        </p:sp>
        <p:sp>
          <p:nvSpPr>
            <p:cNvPr id="12" name="Text Box 11"/>
            <p:cNvSpPr txBox="1">
              <a:spLocks noChangeArrowheads="1"/>
            </p:cNvSpPr>
            <p:nvPr userDrawn="1"/>
          </p:nvSpPr>
          <p:spPr bwMode="auto">
            <a:xfrm>
              <a:off x="2586" y="4152"/>
              <a:ext cx="3174" cy="162"/>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a:solidFill>
                    <a:srgbClr val="FFFFFF"/>
                  </a:solidFill>
                </a:rPr>
                <a:t>US ARMY CORPS OF ENGINEERS | Jacksonville District</a:t>
              </a: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Date Placeholder 4"/>
          <p:cNvSpPr>
            <a:spLocks noGrp="1" noChangeArrowheads="1"/>
          </p:cNvSpPr>
          <p:nvPr>
            <p:ph type="dt" sz="half" idx="10"/>
          </p:nvPr>
        </p:nvSpPr>
        <p:spPr>
          <a:xfrm>
            <a:off x="457200" y="6245225"/>
            <a:ext cx="2133600" cy="476250"/>
          </a:xfrm>
        </p:spPr>
        <p:txBody>
          <a:bodyPr/>
          <a:lstStyle>
            <a:lvl1pPr algn="ctr" eaLnBrk="0" hangingPunct="0">
              <a:lnSpc>
                <a:spcPct val="75000"/>
              </a:lnSpc>
              <a:spcBef>
                <a:spcPct val="50000"/>
              </a:spcBef>
              <a:defRPr sz="1400" b="1">
                <a:solidFill>
                  <a:srgbClr val="000000"/>
                </a:solidFill>
                <a:latin typeface="Tahoma" pitchFamily="34" charset="0"/>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a:prstGeom prst="rect">
            <a:avLst/>
          </a:prstGeom>
        </p:spPr>
        <p:txBody>
          <a:bodyPr/>
          <a:lstStyle>
            <a:lvl1pPr algn="ctr" eaLnBrk="0" hangingPunct="0">
              <a:lnSpc>
                <a:spcPct val="75000"/>
              </a:lnSpc>
              <a:spcBef>
                <a:spcPct val="50000"/>
              </a:spcBef>
              <a:defRPr sz="1400" b="1">
                <a:solidFill>
                  <a:srgbClr val="000000"/>
                </a:solidFill>
                <a:latin typeface="Tahoma" pitchFamily="34" charset="0"/>
              </a:defRPr>
            </a:lvl1pPr>
          </a:lstStyle>
          <a:p>
            <a:pPr>
              <a:defRPr/>
            </a:pPr>
            <a:r>
              <a:rPr lang="en-US"/>
              <a:t>CONFIDENTIAL</a:t>
            </a:r>
          </a:p>
        </p:txBody>
      </p:sp>
      <p:sp>
        <p:nvSpPr>
          <p:cNvPr id="7" name="Slide Number Placeholder 6"/>
          <p:cNvSpPr>
            <a:spLocks noGrp="1" noChangeArrowheads="1"/>
          </p:cNvSpPr>
          <p:nvPr>
            <p:ph type="sldNum" sz="quarter" idx="12"/>
          </p:nvPr>
        </p:nvSpPr>
        <p:spPr>
          <a:xfrm>
            <a:off x="6553200" y="6245225"/>
            <a:ext cx="2133600" cy="476250"/>
          </a:xfrm>
        </p:spPr>
        <p:txBody>
          <a:bodyPr/>
          <a:lstStyle>
            <a:lvl1pPr algn="ctr" eaLnBrk="0" hangingPunct="0">
              <a:lnSpc>
                <a:spcPct val="75000"/>
              </a:lnSpc>
              <a:spcBef>
                <a:spcPct val="50000"/>
              </a:spcBef>
              <a:defRPr sz="1400" b="1">
                <a:solidFill>
                  <a:srgbClr val="000000"/>
                </a:solidFill>
                <a:latin typeface="Tahoma" pitchFamily="34" charset="0"/>
              </a:defRPr>
            </a:lvl1pPr>
          </a:lstStyle>
          <a:p>
            <a:pPr>
              <a:defRPr/>
            </a:pPr>
            <a:fld id="{576719A2-EFD3-40A3-BA83-C2FC935E83B5}" type="slidenum">
              <a:rPr lang="en-US"/>
              <a:pPr>
                <a:defRPr/>
              </a:pPr>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33" descr="FloodFighter1"/>
          <p:cNvPicPr>
            <a:picLocks noChangeAspect="1" noChangeArrowheads="1"/>
          </p:cNvPicPr>
          <p:nvPr userDrawn="1"/>
        </p:nvPicPr>
        <p:blipFill>
          <a:blip r:embed="rId2" cstate="print"/>
          <a:srcRect/>
          <a:stretch>
            <a:fillRect/>
          </a:stretch>
        </p:blipFill>
        <p:spPr bwMode="auto">
          <a:xfrm>
            <a:off x="5334000" y="1663700"/>
            <a:ext cx="3810000" cy="2527300"/>
          </a:xfrm>
          <a:prstGeom prst="rect">
            <a:avLst/>
          </a:prstGeom>
          <a:noFill/>
          <a:ln w="9525">
            <a:noFill/>
            <a:miter lim="800000"/>
            <a:headEnd/>
            <a:tailEnd/>
          </a:ln>
        </p:spPr>
      </p:pic>
      <p:pic>
        <p:nvPicPr>
          <p:cNvPr id="3" name="Picture 29" descr="FloodFighter4"/>
          <p:cNvPicPr>
            <a:picLocks noChangeAspect="1" noChangeArrowheads="1"/>
          </p:cNvPicPr>
          <p:nvPr userDrawn="1"/>
        </p:nvPicPr>
        <p:blipFill>
          <a:blip r:embed="rId3" cstate="print"/>
          <a:srcRect/>
          <a:stretch>
            <a:fillRect/>
          </a:stretch>
        </p:blipFill>
        <p:spPr bwMode="auto">
          <a:xfrm>
            <a:off x="3905250" y="3381375"/>
            <a:ext cx="5238750" cy="3476625"/>
          </a:xfrm>
          <a:prstGeom prst="rect">
            <a:avLst/>
          </a:prstGeom>
          <a:noFill/>
          <a:ln w="9525">
            <a:noFill/>
            <a:miter lim="800000"/>
            <a:headEnd/>
            <a:tailEnd/>
          </a:ln>
        </p:spPr>
      </p:pic>
      <p:pic>
        <p:nvPicPr>
          <p:cNvPr id="4" name="Picture 23" descr="ppt_camo_bkgrnd-03"/>
          <p:cNvPicPr>
            <a:picLocks noChangeAspect="1" noChangeArrowheads="1"/>
          </p:cNvPicPr>
          <p:nvPr userDrawn="1"/>
        </p:nvPicPr>
        <p:blipFill>
          <a:blip r:embed="rId4" cstate="print"/>
          <a:srcRect/>
          <a:stretch>
            <a:fillRect/>
          </a:stretch>
        </p:blipFill>
        <p:spPr bwMode="auto">
          <a:xfrm>
            <a:off x="0" y="0"/>
            <a:ext cx="9144000" cy="6861175"/>
          </a:xfrm>
          <a:prstGeom prst="rect">
            <a:avLst/>
          </a:prstGeom>
          <a:noFill/>
          <a:ln w="9525">
            <a:noFill/>
            <a:miter lim="800000"/>
            <a:headEnd/>
            <a:tailEnd/>
          </a:ln>
        </p:spPr>
      </p:pic>
      <p:pic>
        <p:nvPicPr>
          <p:cNvPr id="5" name="Picture 21" descr="white_curve"/>
          <p:cNvPicPr>
            <a:picLocks noChangeAspect="1" noChangeArrowheads="1"/>
          </p:cNvPicPr>
          <p:nvPr userDrawn="1"/>
        </p:nvPicPr>
        <p:blipFill>
          <a:blip r:embed="rId5" cstate="print"/>
          <a:srcRect/>
          <a:stretch>
            <a:fillRect/>
          </a:stretch>
        </p:blipFill>
        <p:spPr bwMode="auto">
          <a:xfrm>
            <a:off x="3971925" y="1571625"/>
            <a:ext cx="5172075" cy="5286375"/>
          </a:xfrm>
          <a:prstGeom prst="rect">
            <a:avLst/>
          </a:prstGeom>
          <a:noFill/>
          <a:ln w="9525">
            <a:noFill/>
            <a:miter lim="800000"/>
            <a:headEnd/>
            <a:tailEnd/>
          </a:ln>
        </p:spPr>
      </p:pic>
      <p:sp>
        <p:nvSpPr>
          <p:cNvPr id="6" name="Line 19"/>
          <p:cNvSpPr>
            <a:spLocks noChangeShapeType="1"/>
          </p:cNvSpPr>
          <p:nvPr userDrawn="1"/>
        </p:nvSpPr>
        <p:spPr bwMode="auto">
          <a:xfrm>
            <a:off x="5334000" y="3352800"/>
            <a:ext cx="3810000" cy="0"/>
          </a:xfrm>
          <a:prstGeom prst="line">
            <a:avLst/>
          </a:prstGeom>
          <a:noFill/>
          <a:ln w="63500">
            <a:solidFill>
              <a:schemeClr val="bg1"/>
            </a:solidFill>
            <a:round/>
            <a:headEnd/>
            <a:tailEnd/>
          </a:ln>
          <a:effectLst/>
        </p:spPr>
        <p:txBody>
          <a:bodyPr/>
          <a:lstStyle/>
          <a:p>
            <a:pPr fontAlgn="auto">
              <a:spcBef>
                <a:spcPts val="0"/>
              </a:spcBef>
              <a:spcAft>
                <a:spcPts val="0"/>
              </a:spcAft>
              <a:defRPr/>
            </a:pPr>
            <a:endParaRPr lang="en-US">
              <a:solidFill>
                <a:prstClr val="black"/>
              </a:solidFill>
              <a:latin typeface="Calibri"/>
            </a:endParaRPr>
          </a:p>
        </p:txBody>
      </p:sp>
      <p:sp>
        <p:nvSpPr>
          <p:cNvPr id="7" name="Rectangle 2"/>
          <p:cNvSpPr txBox="1">
            <a:spLocks noChangeArrowheads="1"/>
          </p:cNvSpPr>
          <p:nvPr userDrawn="1"/>
        </p:nvSpPr>
        <p:spPr bwMode="auto">
          <a:xfrm>
            <a:off x="76200" y="152400"/>
            <a:ext cx="8153400" cy="1143000"/>
          </a:xfrm>
          <a:prstGeom prst="rect">
            <a:avLst/>
          </a:prstGeom>
          <a:noFill/>
          <a:ln w="9525">
            <a:noFill/>
            <a:miter lim="800000"/>
            <a:headEnd/>
            <a:tailEnd/>
          </a:ln>
        </p:spPr>
        <p:txBody>
          <a:bodyPr anchor="ctr"/>
          <a:lstStyle/>
          <a:p>
            <a:pPr fontAlgn="auto">
              <a:spcAft>
                <a:spcPts val="0"/>
              </a:spcAft>
              <a:defRPr/>
            </a:pPr>
            <a:r>
              <a:rPr lang="en-US" sz="4400" b="1" dirty="0">
                <a:solidFill>
                  <a:prstClr val="black"/>
                </a:solidFill>
                <a:latin typeface="Tahoma" pitchFamily="34" charset="0"/>
                <a:cs typeface="Tahoma" pitchFamily="34" charset="0"/>
              </a:rPr>
              <a:t>PRESENTATION TITLE</a:t>
            </a:r>
          </a:p>
        </p:txBody>
      </p:sp>
      <p:pic>
        <p:nvPicPr>
          <p:cNvPr id="8" name="Picture 10" descr="USACE_logo"/>
          <p:cNvPicPr>
            <a:picLocks noChangeAspect="1" noChangeArrowheads="1"/>
          </p:cNvPicPr>
          <p:nvPr userDrawn="1"/>
        </p:nvPicPr>
        <p:blipFill>
          <a:blip r:embed="rId6" cstate="print"/>
          <a:srcRect/>
          <a:stretch>
            <a:fillRect/>
          </a:stretch>
        </p:blipFill>
        <p:spPr bwMode="auto">
          <a:xfrm>
            <a:off x="130175" y="5562600"/>
            <a:ext cx="1371600" cy="938213"/>
          </a:xfrm>
          <a:prstGeom prst="rect">
            <a:avLst/>
          </a:prstGeom>
          <a:noFill/>
          <a:ln w="9525">
            <a:noFill/>
            <a:miter lim="800000"/>
            <a:headEnd/>
            <a:tailEnd/>
          </a:ln>
        </p:spPr>
      </p:pic>
      <p:grpSp>
        <p:nvGrpSpPr>
          <p:cNvPr id="9" name="Group 24"/>
          <p:cNvGrpSpPr>
            <a:grpSpLocks/>
          </p:cNvGrpSpPr>
          <p:nvPr userDrawn="1"/>
        </p:nvGrpSpPr>
        <p:grpSpPr bwMode="auto">
          <a:xfrm>
            <a:off x="0" y="6529388"/>
            <a:ext cx="9144000" cy="328612"/>
            <a:chOff x="0" y="4113"/>
            <a:chExt cx="5760" cy="207"/>
          </a:xfrm>
        </p:grpSpPr>
        <p:sp>
          <p:nvSpPr>
            <p:cNvPr id="10" name="Rectangle 22"/>
            <p:cNvSpPr>
              <a:spLocks noChangeArrowheads="1"/>
            </p:cNvSpPr>
            <p:nvPr userDrawn="1"/>
          </p:nvSpPr>
          <p:spPr bwMode="auto">
            <a:xfrm>
              <a:off x="0" y="4118"/>
              <a:ext cx="5760" cy="202"/>
            </a:xfrm>
            <a:prstGeom prst="rect">
              <a:avLst/>
            </a:prstGeom>
            <a:solidFill>
              <a:srgbClr val="000000"/>
            </a:solidFill>
            <a:ln w="9525">
              <a:solidFill>
                <a:schemeClr val="tx1"/>
              </a:solidFill>
              <a:miter lim="800000"/>
              <a:headEnd/>
              <a:tailEnd/>
            </a:ln>
            <a:effectLst/>
          </p:spPr>
          <p:txBody>
            <a:bodyPr wrap="none" anchor="ctr">
              <a:spAutoFit/>
            </a:bodyPr>
            <a:lstStyle/>
            <a:p>
              <a:pPr fontAlgn="auto">
                <a:spcBef>
                  <a:spcPts val="0"/>
                </a:spcBef>
                <a:spcAft>
                  <a:spcPts val="0"/>
                </a:spcAft>
                <a:defRPr/>
              </a:pPr>
              <a:endParaRPr lang="en-US">
                <a:solidFill>
                  <a:prstClr val="black"/>
                </a:solidFill>
                <a:latin typeface="Calibri"/>
              </a:endParaRPr>
            </a:p>
          </p:txBody>
        </p:sp>
        <p:sp>
          <p:nvSpPr>
            <p:cNvPr id="11" name="Rectangle 23"/>
            <p:cNvSpPr>
              <a:spLocks noChangeArrowheads="1"/>
            </p:cNvSpPr>
            <p:nvPr userDrawn="1"/>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FFFFFF"/>
                  </a:solidFill>
                  <a:latin typeface="Calibri"/>
                </a:rPr>
                <a:t>BUILDING STRONG</a:t>
              </a:r>
              <a:r>
                <a:rPr lang="en-US" sz="900" dirty="0">
                  <a:solidFill>
                    <a:srgbClr val="FFFFFF"/>
                  </a:solidFill>
                  <a:latin typeface="Calibri"/>
                </a:rPr>
                <a:t>®</a:t>
              </a:r>
              <a:endParaRPr lang="en-US" dirty="0">
                <a:solidFill>
                  <a:srgbClr val="FFFFFF"/>
                </a:solidFill>
                <a:latin typeface="Calibri"/>
              </a:endParaRPr>
            </a:p>
          </p:txBody>
        </p:sp>
        <p:sp>
          <p:nvSpPr>
            <p:cNvPr id="12" name="Text Box 11"/>
            <p:cNvSpPr txBox="1">
              <a:spLocks noChangeArrowheads="1"/>
            </p:cNvSpPr>
            <p:nvPr userDrawn="1"/>
          </p:nvSpPr>
          <p:spPr bwMode="auto">
            <a:xfrm>
              <a:off x="2586" y="4152"/>
              <a:ext cx="3174" cy="162"/>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a:solidFill>
                    <a:srgbClr val="FFFFFF"/>
                  </a:solidFill>
                </a:rPr>
                <a:t>US ARMY CORPS OF ENGINEERS | Jacksonville District</a:t>
              </a:r>
            </a:p>
          </p:txBody>
        </p:sp>
      </p:gr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pic>
        <p:nvPicPr>
          <p:cNvPr id="4" name="Picture 6" descr="page2b copy.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5" name="Group 24"/>
          <p:cNvGrpSpPr>
            <a:grpSpLocks/>
          </p:cNvGrpSpPr>
          <p:nvPr userDrawn="1"/>
        </p:nvGrpSpPr>
        <p:grpSpPr bwMode="auto">
          <a:xfrm>
            <a:off x="0" y="6529388"/>
            <a:ext cx="9144000" cy="328612"/>
            <a:chOff x="0" y="4113"/>
            <a:chExt cx="5760" cy="207"/>
          </a:xfrm>
        </p:grpSpPr>
        <p:sp>
          <p:nvSpPr>
            <p:cNvPr id="6" name="Rectangle 22"/>
            <p:cNvSpPr>
              <a:spLocks noChangeArrowheads="1"/>
            </p:cNvSpPr>
            <p:nvPr userDrawn="1"/>
          </p:nvSpPr>
          <p:spPr bwMode="auto">
            <a:xfrm>
              <a:off x="0" y="4118"/>
              <a:ext cx="5760" cy="202"/>
            </a:xfrm>
            <a:prstGeom prst="rect">
              <a:avLst/>
            </a:prstGeom>
            <a:solidFill>
              <a:srgbClr val="000000"/>
            </a:solidFill>
            <a:ln w="9525">
              <a:solidFill>
                <a:schemeClr val="tx1"/>
              </a:solidFill>
              <a:miter lim="800000"/>
              <a:headEnd/>
              <a:tailEnd/>
            </a:ln>
            <a:effectLst/>
          </p:spPr>
          <p:txBody>
            <a:bodyPr wrap="none" anchor="ctr">
              <a:spAutoFit/>
            </a:bodyPr>
            <a:lstStyle/>
            <a:p>
              <a:pPr fontAlgn="auto">
                <a:spcBef>
                  <a:spcPts val="0"/>
                </a:spcBef>
                <a:spcAft>
                  <a:spcPts val="0"/>
                </a:spcAft>
                <a:defRPr/>
              </a:pPr>
              <a:endParaRPr lang="en-US">
                <a:solidFill>
                  <a:prstClr val="black"/>
                </a:solidFill>
                <a:latin typeface="Calibri"/>
              </a:endParaRPr>
            </a:p>
          </p:txBody>
        </p:sp>
        <p:sp>
          <p:nvSpPr>
            <p:cNvPr id="7" name="Rectangle 23"/>
            <p:cNvSpPr>
              <a:spLocks noChangeArrowheads="1"/>
            </p:cNvSpPr>
            <p:nvPr userDrawn="1"/>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FFFFFF"/>
                  </a:solidFill>
                  <a:latin typeface="Calibri"/>
                </a:rPr>
                <a:t>BUILDING STRONG</a:t>
              </a:r>
              <a:r>
                <a:rPr lang="en-US" sz="900" dirty="0">
                  <a:solidFill>
                    <a:srgbClr val="FFFFFF"/>
                  </a:solidFill>
                  <a:latin typeface="Calibri"/>
                </a:rPr>
                <a:t>®</a:t>
              </a:r>
              <a:endParaRPr lang="en-US" dirty="0">
                <a:solidFill>
                  <a:srgbClr val="FFFFFF"/>
                </a:solidFill>
                <a:latin typeface="Calibri"/>
              </a:endParaRPr>
            </a:p>
          </p:txBody>
        </p:sp>
        <p:sp>
          <p:nvSpPr>
            <p:cNvPr id="8" name="Text Box 11"/>
            <p:cNvSpPr txBox="1">
              <a:spLocks noChangeArrowheads="1"/>
            </p:cNvSpPr>
            <p:nvPr userDrawn="1"/>
          </p:nvSpPr>
          <p:spPr bwMode="auto">
            <a:xfrm>
              <a:off x="2586" y="4152"/>
              <a:ext cx="3174" cy="162"/>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a:solidFill>
                    <a:srgbClr val="FFFFFF"/>
                  </a:solidFill>
                </a:rPr>
                <a:t>US ARMY CORPS OF ENGINEERS | Jacksonville District</a:t>
              </a:r>
            </a:p>
          </p:txBody>
        </p:sp>
      </p:grpSp>
      <p:pic>
        <p:nvPicPr>
          <p:cNvPr id="9" name="Picture 10" descr="USACE_logo"/>
          <p:cNvPicPr>
            <a:picLocks noChangeAspect="1" noChangeArrowheads="1"/>
          </p:cNvPicPr>
          <p:nvPr userDrawn="1"/>
        </p:nvPicPr>
        <p:blipFill>
          <a:blip r:embed="rId3" cstate="print"/>
          <a:srcRect/>
          <a:stretch>
            <a:fillRect/>
          </a:stretch>
        </p:blipFill>
        <p:spPr bwMode="auto">
          <a:xfrm>
            <a:off x="7772400" y="5791200"/>
            <a:ext cx="838200" cy="573088"/>
          </a:xfrm>
          <a:prstGeom prst="rect">
            <a:avLst/>
          </a:prstGeom>
          <a:noFill/>
          <a:ln w="9525">
            <a:noFill/>
            <a:miter lim="800000"/>
            <a:headEnd/>
            <a:tailEnd/>
          </a:ln>
        </p:spPr>
      </p:pic>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0" name="Date Placeholder 3"/>
          <p:cNvSpPr>
            <a:spLocks noGrp="1"/>
          </p:cNvSpPr>
          <p:nvPr>
            <p:ph type="dt" sz="half" idx="10"/>
          </p:nvPr>
        </p:nvSpPr>
        <p:spPr>
          <a:xfrm>
            <a:off x="457200" y="6248400"/>
            <a:ext cx="2133600" cy="365125"/>
          </a:xfrm>
        </p:spPr>
        <p:txBody>
          <a:bodyPr/>
          <a:lstStyle>
            <a:lvl1pPr>
              <a:defRPr/>
            </a:lvl1pPr>
          </a:lstStyle>
          <a:p>
            <a:pPr>
              <a:defRPr/>
            </a:pPr>
            <a:fld id="{4ABC7FE8-B407-47B3-B93B-443E0C29ED2D}" type="datetimeFigureOut">
              <a:rPr lang="en-US">
                <a:solidFill>
                  <a:prstClr val="black">
                    <a:tint val="75000"/>
                  </a:prstClr>
                </a:solidFill>
              </a:rPr>
              <a:pPr>
                <a:defRPr/>
              </a:pPr>
              <a:t>3/13/2013</a:t>
            </a:fld>
            <a:endParaRPr lang="en-US">
              <a:solidFill>
                <a:prstClr val="black">
                  <a:tint val="75000"/>
                </a:prstClr>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F962C1-C27F-40AF-B94C-3F877FFF9B34}" type="datetimeFigureOut">
              <a:rPr lang="en-US">
                <a:solidFill>
                  <a:prstClr val="black">
                    <a:tint val="75000"/>
                  </a:prstClr>
                </a:solidFill>
              </a:rPr>
              <a:pPr>
                <a:defRPr/>
              </a:pPr>
              <a:t>3/13/2013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1F49D880-24F2-42F0-8F85-C9E80986788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4DF6BB6-F5F9-4324-BB99-859111E42BD5}" type="datetimeFigureOut">
              <a:rPr lang="en-US">
                <a:solidFill>
                  <a:prstClr val="black">
                    <a:tint val="75000"/>
                  </a:prstClr>
                </a:solidFill>
              </a:rPr>
              <a:pPr>
                <a:defRPr/>
              </a:pPr>
              <a:t>3/13/2013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552786B2-AE89-4B07-B219-5F313A44724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3"/>
          <p:cNvSpPr>
            <a:spLocks noGrp="1"/>
          </p:cNvSpPr>
          <p:nvPr>
            <p:ph type="dt" sz="half" idx="10"/>
          </p:nvPr>
        </p:nvSpPr>
        <p:spPr/>
        <p:txBody>
          <a:bodyPr/>
          <a:lstStyle>
            <a:lvl1pPr>
              <a:defRPr/>
            </a:lvl1pPr>
          </a:lstStyle>
          <a:p>
            <a:pPr>
              <a:defRPr/>
            </a:pPr>
            <a:fld id="{0F6A6472-F39F-4E6D-B171-4A499AB5A4E4}" type="datetimeFigureOut">
              <a:rPr lang="en-US">
                <a:solidFill>
                  <a:prstClr val="black">
                    <a:tint val="75000"/>
                  </a:prstClr>
                </a:solidFill>
              </a:rPr>
              <a:pPr>
                <a:defRPr/>
              </a:pPr>
              <a:t>3/13/2013</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AEB86B63-CF40-4B2B-932A-40C0D48BF908}"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779FE78-5ED9-4F3A-A114-C910E6970704}" type="datetimeFigureOut">
              <a:rPr lang="en-US">
                <a:solidFill>
                  <a:prstClr val="black">
                    <a:tint val="75000"/>
                  </a:prstClr>
                </a:solidFill>
              </a:rPr>
              <a:pPr>
                <a:defRPr/>
              </a:pPr>
              <a:t>3/13/2013</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14A8B542-B44E-45D9-8077-8B47006AFFF5}"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2355B849-4F08-409A-BCCB-14570CE793F6}" type="slidenum">
              <a:rPr lang="en-US"/>
              <a:pPr>
                <a:defRPr/>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B64ED27F-CE3F-48EF-8F86-6DF03C290F08}" type="datetimeFigureOut">
              <a:rPr lang="en-US">
                <a:solidFill>
                  <a:prstClr val="black">
                    <a:tint val="75000"/>
                  </a:prstClr>
                </a:solidFill>
              </a:rPr>
              <a:pPr>
                <a:defRPr/>
              </a:pPr>
              <a:t>3/13/2013</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FF0E0A76-A8D4-4DB4-AE2F-A104C9CC166A}"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E3E5C38A-FDB0-4CCA-B793-80E7F57C0A5E}" type="datetimeFigureOut">
              <a:rPr lang="en-US">
                <a:solidFill>
                  <a:prstClr val="black">
                    <a:tint val="75000"/>
                  </a:prstClr>
                </a:solidFill>
              </a:rPr>
              <a:pPr>
                <a:defRPr/>
              </a:pPr>
              <a:t>3/13/2013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4F2E62B8-16D1-4340-BCC8-0D63669AE7B4}"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3"/>
          <p:cNvSpPr>
            <a:spLocks noGrp="1"/>
          </p:cNvSpPr>
          <p:nvPr>
            <p:ph type="dt" sz="half" idx="10"/>
          </p:nvPr>
        </p:nvSpPr>
        <p:spPr/>
        <p:txBody>
          <a:bodyPr/>
          <a:lstStyle>
            <a:lvl1pPr>
              <a:defRPr/>
            </a:lvl1pPr>
          </a:lstStyle>
          <a:p>
            <a:pPr>
              <a:defRPr/>
            </a:pPr>
            <a:fld id="{F11E5793-77BA-40D2-A34E-D2D009CD6111}" type="datetimeFigureOut">
              <a:rPr lang="en-US">
                <a:solidFill>
                  <a:prstClr val="black">
                    <a:tint val="75000"/>
                  </a:prstClr>
                </a:solidFill>
              </a:rPr>
              <a:pPr>
                <a:defRPr/>
              </a:pPr>
              <a:t>3/13/2013</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90E7125E-242F-4E77-93CB-9EECAA4D62DD}"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43390999-1851-4C26-92F6-89BB384D6AAA}" type="datetimeFigureOut">
              <a:rPr lang="en-US">
                <a:solidFill>
                  <a:prstClr val="black">
                    <a:tint val="75000"/>
                  </a:prstClr>
                </a:solidFill>
              </a:rPr>
              <a:pPr>
                <a:defRPr/>
              </a:pPr>
              <a:t>3/13/2013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D70598D-6E65-48D3-9199-6F0F2C7B8E62}"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724D4BE4-1CA3-488C-8D33-465D93C4EAC8}" type="datetimeFigureOut">
              <a:rPr lang="en-US">
                <a:solidFill>
                  <a:prstClr val="black">
                    <a:tint val="75000"/>
                  </a:prstClr>
                </a:solidFill>
              </a:rPr>
              <a:pPr>
                <a:defRPr/>
              </a:pPr>
              <a:t>3/13/2013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98596E48-0AD6-4E34-805C-7A6ABD621F33}" type="slidenum">
              <a:rPr lang="en-US">
                <a:solidFill>
                  <a:prstClr val="black">
                    <a:tint val="75000"/>
                  </a:prstClr>
                </a:solidFill>
              </a:rPr>
              <a:pPr>
                <a:def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xAndMedia">
  <p:cSld name="Title, Text and Media Clip">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Media Placeholder 3"/>
          <p:cNvSpPr>
            <a:spLocks noGrp="1"/>
          </p:cNvSpPr>
          <p:nvPr>
            <p:ph type="media" sz="half" idx="2"/>
          </p:nvPr>
        </p:nvSpPr>
        <p:spPr>
          <a:xfrm>
            <a:off x="4648200" y="1600200"/>
            <a:ext cx="4038600" cy="4525963"/>
          </a:xfrm>
        </p:spPr>
        <p:txBody>
          <a:bodyPr/>
          <a:lstStyle/>
          <a:p>
            <a:pPr lvl="0"/>
            <a:endParaRPr lang="en-US" noProof="0" smtClean="0"/>
          </a:p>
        </p:txBody>
      </p:sp>
      <p:sp>
        <p:nvSpPr>
          <p:cNvPr id="5" name="Date Placeholder 4"/>
          <p:cNvSpPr>
            <a:spLocks noGrp="1" noChangeArrowheads="1"/>
          </p:cNvSpPr>
          <p:nvPr>
            <p:ph type="dt" sz="half" idx="10"/>
          </p:nvPr>
        </p:nvSpPr>
        <p:spPr>
          <a:xfrm>
            <a:off x="457200" y="6245225"/>
            <a:ext cx="2133600" cy="476250"/>
          </a:xfrm>
        </p:spPr>
        <p:txBody>
          <a:bodyPr/>
          <a:lstStyle>
            <a:lvl1pPr algn="ctr" eaLnBrk="0" hangingPunct="0">
              <a:lnSpc>
                <a:spcPct val="75000"/>
              </a:lnSpc>
              <a:spcBef>
                <a:spcPct val="50000"/>
              </a:spcBef>
              <a:defRPr sz="1400" b="1">
                <a:solidFill>
                  <a:srgbClr val="000000"/>
                </a:solidFill>
                <a:latin typeface="Tahoma" pitchFamily="34" charset="0"/>
              </a:defRPr>
            </a:lvl1pPr>
          </a:lstStyle>
          <a:p>
            <a:pPr>
              <a:defRPr/>
            </a:pPr>
            <a:endParaRPr lang="en-US"/>
          </a:p>
        </p:txBody>
      </p:sp>
      <p:sp>
        <p:nvSpPr>
          <p:cNvPr id="6" name="Footer Placeholder 5"/>
          <p:cNvSpPr>
            <a:spLocks noGrp="1" noChangeArrowheads="1"/>
          </p:cNvSpPr>
          <p:nvPr>
            <p:ph type="ftr" sz="quarter" idx="11"/>
          </p:nvPr>
        </p:nvSpPr>
        <p:spPr>
          <a:xfrm>
            <a:off x="3124200" y="6245225"/>
            <a:ext cx="2895600" cy="476250"/>
          </a:xfrm>
        </p:spPr>
        <p:txBody>
          <a:bodyPr/>
          <a:lstStyle>
            <a:lvl1pPr algn="ctr" eaLnBrk="0" hangingPunct="0">
              <a:lnSpc>
                <a:spcPct val="75000"/>
              </a:lnSpc>
              <a:spcBef>
                <a:spcPct val="50000"/>
              </a:spcBef>
              <a:defRPr sz="1400" b="1">
                <a:solidFill>
                  <a:srgbClr val="000000"/>
                </a:solidFill>
                <a:latin typeface="Tahoma" pitchFamily="34" charset="0"/>
              </a:defRPr>
            </a:lvl1pPr>
          </a:lstStyle>
          <a:p>
            <a:pPr>
              <a:defRPr/>
            </a:pPr>
            <a:r>
              <a:rPr lang="en-US"/>
              <a:t>CONFIDENTIAL</a:t>
            </a:r>
          </a:p>
        </p:txBody>
      </p:sp>
      <p:sp>
        <p:nvSpPr>
          <p:cNvPr id="7" name="Slide Number Placeholder 6"/>
          <p:cNvSpPr>
            <a:spLocks noGrp="1" noChangeArrowheads="1"/>
          </p:cNvSpPr>
          <p:nvPr>
            <p:ph type="sldNum" sz="quarter" idx="12"/>
          </p:nvPr>
        </p:nvSpPr>
        <p:spPr>
          <a:xfrm>
            <a:off x="6553200" y="6245225"/>
            <a:ext cx="2133600" cy="476250"/>
          </a:xfrm>
        </p:spPr>
        <p:txBody>
          <a:bodyPr/>
          <a:lstStyle>
            <a:lvl1pPr algn="ctr" eaLnBrk="0" hangingPunct="0">
              <a:lnSpc>
                <a:spcPct val="75000"/>
              </a:lnSpc>
              <a:spcBef>
                <a:spcPct val="50000"/>
              </a:spcBef>
              <a:defRPr sz="1400" b="1">
                <a:solidFill>
                  <a:srgbClr val="000000"/>
                </a:solidFill>
                <a:latin typeface="Tahoma" pitchFamily="34" charset="0"/>
              </a:defRPr>
            </a:lvl1pPr>
          </a:lstStyle>
          <a:p>
            <a:pPr>
              <a:defRPr/>
            </a:pPr>
            <a:fld id="{5E7DF219-52D4-45EF-998A-86E5378256C9}" type="slidenum">
              <a:rPr lang="en-US"/>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7BE9227A-4A07-4129-B0F0-110186979985}" type="slidenum">
              <a:rPr lang="en-US"/>
              <a:pPr>
                <a:defRPr/>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3886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22FAD732-A0B3-4F9B-8EEA-0E76838A7309}" type="slidenum">
              <a:rPr lang="en-US"/>
              <a:pPr>
                <a:defRPr/>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BEFFEA3A-D7B8-43AA-9572-9DB7C05CEB9F}" type="slidenum">
              <a:rPr lang="en-US"/>
              <a:pPr>
                <a:defRPr/>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1795D664-079A-48E8-9CC0-EDF710F9828C}" type="slidenum">
              <a:rPr lang="en-US"/>
              <a:pPr>
                <a:defRPr/>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pic>
        <p:nvPicPr>
          <p:cNvPr id="2" name="Picture 11" descr="page2b copy.jpg"/>
          <p:cNvPicPr>
            <a:picLocks noChangeAspect="1"/>
          </p:cNvPicPr>
          <p:nvPr userDrawn="1"/>
        </p:nvPicPr>
        <p:blipFill>
          <a:blip r:embed="rId2" cstate="print"/>
          <a:srcRect/>
          <a:stretch>
            <a:fillRect/>
          </a:stretch>
        </p:blipFill>
        <p:spPr bwMode="auto">
          <a:xfrm>
            <a:off x="0" y="0"/>
            <a:ext cx="9144000" cy="6858000"/>
          </a:xfrm>
          <a:prstGeom prst="rect">
            <a:avLst/>
          </a:prstGeom>
          <a:noFill/>
          <a:ln w="9525">
            <a:noFill/>
            <a:miter lim="800000"/>
            <a:headEnd/>
            <a:tailEnd/>
          </a:ln>
        </p:spPr>
      </p:pic>
      <p:grpSp>
        <p:nvGrpSpPr>
          <p:cNvPr id="3" name="Group 24"/>
          <p:cNvGrpSpPr>
            <a:grpSpLocks/>
          </p:cNvGrpSpPr>
          <p:nvPr userDrawn="1"/>
        </p:nvGrpSpPr>
        <p:grpSpPr bwMode="auto">
          <a:xfrm>
            <a:off x="0" y="6529388"/>
            <a:ext cx="9144000" cy="328612"/>
            <a:chOff x="0" y="4113"/>
            <a:chExt cx="5760" cy="207"/>
          </a:xfrm>
        </p:grpSpPr>
        <p:sp>
          <p:nvSpPr>
            <p:cNvPr id="4" name="Rectangle 22"/>
            <p:cNvSpPr>
              <a:spLocks noChangeArrowheads="1"/>
            </p:cNvSpPr>
            <p:nvPr userDrawn="1"/>
          </p:nvSpPr>
          <p:spPr bwMode="auto">
            <a:xfrm>
              <a:off x="0" y="4118"/>
              <a:ext cx="5760" cy="202"/>
            </a:xfrm>
            <a:prstGeom prst="rect">
              <a:avLst/>
            </a:prstGeom>
            <a:solidFill>
              <a:srgbClr val="000000"/>
            </a:solidFill>
            <a:ln w="9525">
              <a:solidFill>
                <a:sysClr val="windowText" lastClr="000000"/>
              </a:solidFill>
              <a:miter lim="800000"/>
              <a:headEnd/>
              <a:tailEnd/>
            </a:ln>
            <a:effectLst/>
          </p:spPr>
          <p:txBody>
            <a:bodyPr wrap="none" anchor="ctr">
              <a:spAutoFit/>
            </a:bodyPr>
            <a:lstStyle/>
            <a:p>
              <a:pPr fontAlgn="auto">
                <a:spcBef>
                  <a:spcPts val="0"/>
                </a:spcBef>
                <a:spcAft>
                  <a:spcPts val="0"/>
                </a:spcAft>
                <a:defRPr/>
              </a:pPr>
              <a:endParaRPr lang="en-US" kern="0" dirty="0">
                <a:solidFill>
                  <a:sysClr val="windowText" lastClr="000000"/>
                </a:solidFill>
                <a:latin typeface="+mn-lt"/>
              </a:endParaRPr>
            </a:p>
          </p:txBody>
        </p:sp>
        <p:sp>
          <p:nvSpPr>
            <p:cNvPr id="5" name="Rectangle 23"/>
            <p:cNvSpPr>
              <a:spLocks noChangeArrowheads="1"/>
            </p:cNvSpPr>
            <p:nvPr userDrawn="1"/>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rPr>
                <a:t>BUILDING STRONG</a:t>
              </a:r>
              <a:r>
                <a:rPr lang="en-US" sz="900" kern="0" dirty="0">
                  <a:solidFill>
                    <a:srgbClr val="FFFFFF"/>
                  </a:solidFill>
                  <a:latin typeface="+mn-lt"/>
                </a:rPr>
                <a:t>®</a:t>
              </a:r>
              <a:endParaRPr lang="en-US" kern="0" dirty="0">
                <a:solidFill>
                  <a:srgbClr val="FFFFFF"/>
                </a:solidFill>
                <a:latin typeface="+mn-lt"/>
              </a:endParaRPr>
            </a:p>
          </p:txBody>
        </p:sp>
        <p:sp>
          <p:nvSpPr>
            <p:cNvPr id="6" name="Text Box 11"/>
            <p:cNvSpPr txBox="1">
              <a:spLocks noChangeArrowheads="1"/>
            </p:cNvSpPr>
            <p:nvPr userDrawn="1"/>
          </p:nvSpPr>
          <p:spPr bwMode="auto">
            <a:xfrm>
              <a:off x="2586" y="4152"/>
              <a:ext cx="3174" cy="162"/>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rPr>
                <a:t>US ARMY CORPS OF ENGINEERS | Jacksonville District</a:t>
              </a:r>
            </a:p>
          </p:txBody>
        </p:sp>
      </p:grpSp>
      <p:sp>
        <p:nvSpPr>
          <p:cNvPr id="7"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1EFBD4ED-80D1-4C16-AFCA-B09D90802658}" type="slidenum">
              <a:rPr lang="en-US"/>
              <a:pPr>
                <a:defRPr/>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89AAA505-E282-4173-8512-FDA2393AB41B}" type="slidenum">
              <a:rPr lang="en-US"/>
              <a:pPr>
                <a:defRPr/>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xfrm>
            <a:off x="3657600" y="6381750"/>
            <a:ext cx="2133600" cy="476250"/>
          </a:xfrm>
        </p:spPr>
        <p:txBody>
          <a:bodyPr/>
          <a:lstStyle>
            <a:lvl1pPr>
              <a:defRPr kern="1200">
                <a:solidFill>
                  <a:schemeClr val="tx1"/>
                </a:solidFill>
              </a:defRPr>
            </a:lvl1pPr>
          </a:lstStyle>
          <a:p>
            <a:pPr>
              <a:defRPr/>
            </a:pPr>
            <a:fld id="{A1B60474-CC93-4513-B2AD-964CF793AEE7}" type="slidenum">
              <a:rPr lang="en-US"/>
              <a:pPr>
                <a:defRPr/>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2.jpe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e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5" cstate="print"/>
          <a:srcRect/>
          <a:stretch>
            <a:fillRect/>
          </a:stretch>
        </a:blipFill>
        <a:effectLst/>
      </p:bgPr>
    </p:bg>
    <p:spTree>
      <p:nvGrpSpPr>
        <p:cNvPr id="1" name=""/>
        <p:cNvGrpSpPr/>
        <p:nvPr/>
      </p:nvGrpSpPr>
      <p:grpSpPr>
        <a:xfrm>
          <a:off x="0" y="0"/>
          <a:ext cx="0" cy="0"/>
          <a:chOff x="0" y="0"/>
          <a:chExt cx="0" cy="0"/>
        </a:xfrm>
      </p:grpSpPr>
      <p:pic>
        <p:nvPicPr>
          <p:cNvPr id="1026" name="Picture 6" descr="page2b copy.jpg"/>
          <p:cNvPicPr>
            <a:picLocks noChangeAspect="1"/>
          </p:cNvPicPr>
          <p:nvPr userDrawn="1"/>
        </p:nvPicPr>
        <p:blipFill>
          <a:blip r:embed="rId16" cstate="print"/>
          <a:srcRect/>
          <a:stretch>
            <a:fillRect/>
          </a:stretch>
        </p:blipFill>
        <p:spPr bwMode="auto">
          <a:xfrm>
            <a:off x="0" y="0"/>
            <a:ext cx="9144000" cy="6858000"/>
          </a:xfrm>
          <a:prstGeom prst="rect">
            <a:avLst/>
          </a:prstGeom>
          <a:noFill/>
          <a:ln w="9525">
            <a:noFill/>
            <a:miter lim="800000"/>
            <a:headEnd/>
            <a:tailEnd/>
          </a:ln>
        </p:spPr>
      </p:pic>
      <p:sp>
        <p:nvSpPr>
          <p:cNvPr id="1027"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Rectangle 3"/>
          <p:cNvSpPr>
            <a:spLocks noGrp="1" noChangeArrowheads="1"/>
          </p:cNvSpPr>
          <p:nvPr>
            <p:ph type="body" idx="1"/>
          </p:nvPr>
        </p:nvSpPr>
        <p:spPr bwMode="auto">
          <a:xfrm>
            <a:off x="457200" y="1600200"/>
            <a:ext cx="8229600" cy="3886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 Second level</a:t>
            </a:r>
          </a:p>
          <a:p>
            <a:pPr lvl="2"/>
            <a:r>
              <a:rPr lang="en-US" smtClean="0"/>
              <a:t>Third level</a:t>
            </a:r>
          </a:p>
          <a:p>
            <a:pPr lvl="3"/>
            <a:r>
              <a:rPr lang="en-US" smtClean="0"/>
              <a:t>Fourth level</a:t>
            </a:r>
          </a:p>
          <a:p>
            <a:pPr lvl="4"/>
            <a:r>
              <a:rPr lang="en-US" smtClean="0"/>
              <a:t>Fifth level</a:t>
            </a:r>
          </a:p>
        </p:txBody>
      </p:sp>
      <p:sp>
        <p:nvSpPr>
          <p:cNvPr id="29" name="Date Placeholder 3"/>
          <p:cNvSpPr>
            <a:spLocks noGrp="1"/>
          </p:cNvSpPr>
          <p:nvPr>
            <p:ph type="dt" sz="half" idx="2"/>
          </p:nvPr>
        </p:nvSpPr>
        <p:spPr>
          <a:xfrm>
            <a:off x="457200" y="6248400"/>
            <a:ext cx="2133600" cy="365125"/>
          </a:xfrm>
          <a:prstGeom prst="rect">
            <a:avLst/>
          </a:prstGeom>
        </p:spPr>
        <p:txBody>
          <a:bodyPr/>
          <a:lstStyle>
            <a:lvl1pPr fontAlgn="auto">
              <a:spcBef>
                <a:spcPts val="0"/>
              </a:spcBef>
              <a:spcAft>
                <a:spcPts val="0"/>
              </a:spcAft>
              <a:defRPr sz="1200" kern="0">
                <a:solidFill>
                  <a:sysClr val="windowText" lastClr="000000"/>
                </a:solidFill>
                <a:latin typeface="+mn-lt"/>
              </a:defRPr>
            </a:lvl1pPr>
          </a:lstStyle>
          <a:p>
            <a:pPr>
              <a:defRPr/>
            </a:pPr>
            <a:endParaRPr lang="en-US" dirty="0"/>
          </a:p>
        </p:txBody>
      </p:sp>
      <p:sp>
        <p:nvSpPr>
          <p:cNvPr id="30" name="Slide Number Placeholder 5"/>
          <p:cNvSpPr>
            <a:spLocks noGrp="1"/>
          </p:cNvSpPr>
          <p:nvPr>
            <p:ph type="sldNum" sz="quarter" idx="4"/>
          </p:nvPr>
        </p:nvSpPr>
        <p:spPr>
          <a:xfrm>
            <a:off x="3587261" y="6248400"/>
            <a:ext cx="2133600" cy="365125"/>
          </a:xfrm>
          <a:prstGeom prst="rect">
            <a:avLst/>
          </a:prstGeom>
        </p:spPr>
        <p:txBody>
          <a:bodyPr/>
          <a:lstStyle>
            <a:lvl1pPr algn="ctr" fontAlgn="auto">
              <a:spcBef>
                <a:spcPts val="0"/>
              </a:spcBef>
              <a:spcAft>
                <a:spcPts val="0"/>
              </a:spcAft>
              <a:defRPr sz="1200" kern="0">
                <a:solidFill>
                  <a:sysClr val="windowText" lastClr="000000"/>
                </a:solidFill>
                <a:latin typeface="+mn-lt"/>
              </a:defRPr>
            </a:lvl1pPr>
          </a:lstStyle>
          <a:p>
            <a:pPr>
              <a:defRPr/>
            </a:pPr>
            <a:r>
              <a:rPr lang="en-US" dirty="0" smtClean="0"/>
              <a:t>1</a:t>
            </a:r>
            <a:endParaRPr lang="en-US" dirty="0"/>
          </a:p>
        </p:txBody>
      </p:sp>
      <p:grpSp>
        <p:nvGrpSpPr>
          <p:cNvPr id="1031" name="Group 24"/>
          <p:cNvGrpSpPr>
            <a:grpSpLocks/>
          </p:cNvGrpSpPr>
          <p:nvPr userDrawn="1"/>
        </p:nvGrpSpPr>
        <p:grpSpPr bwMode="auto">
          <a:xfrm>
            <a:off x="0" y="6529388"/>
            <a:ext cx="9144000" cy="328612"/>
            <a:chOff x="0" y="4113"/>
            <a:chExt cx="5760" cy="207"/>
          </a:xfrm>
        </p:grpSpPr>
        <p:sp>
          <p:nvSpPr>
            <p:cNvPr id="32" name="Rectangle 22"/>
            <p:cNvSpPr>
              <a:spLocks noChangeArrowheads="1"/>
            </p:cNvSpPr>
            <p:nvPr userDrawn="1"/>
          </p:nvSpPr>
          <p:spPr bwMode="auto">
            <a:xfrm>
              <a:off x="0" y="4118"/>
              <a:ext cx="5760" cy="202"/>
            </a:xfrm>
            <a:prstGeom prst="rect">
              <a:avLst/>
            </a:prstGeom>
            <a:solidFill>
              <a:srgbClr val="000000"/>
            </a:solidFill>
            <a:ln w="9525">
              <a:solidFill>
                <a:sysClr val="windowText" lastClr="000000"/>
              </a:solidFill>
              <a:miter lim="800000"/>
              <a:headEnd/>
              <a:tailEnd/>
            </a:ln>
            <a:effectLst/>
          </p:spPr>
          <p:txBody>
            <a:bodyPr wrap="none" anchor="ctr">
              <a:spAutoFit/>
            </a:bodyPr>
            <a:lstStyle/>
            <a:p>
              <a:pPr fontAlgn="auto">
                <a:spcBef>
                  <a:spcPts val="0"/>
                </a:spcBef>
                <a:spcAft>
                  <a:spcPts val="0"/>
                </a:spcAft>
                <a:defRPr/>
              </a:pPr>
              <a:endParaRPr lang="en-US" kern="0" dirty="0">
                <a:solidFill>
                  <a:sysClr val="windowText" lastClr="000000"/>
                </a:solidFill>
                <a:latin typeface="+mn-lt"/>
              </a:endParaRPr>
            </a:p>
          </p:txBody>
        </p:sp>
        <p:sp>
          <p:nvSpPr>
            <p:cNvPr id="33" name="Rectangle 23"/>
            <p:cNvSpPr>
              <a:spLocks noChangeArrowheads="1"/>
            </p:cNvSpPr>
            <p:nvPr userDrawn="1"/>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rPr>
                <a:t>BUILDING STRONG</a:t>
              </a:r>
              <a:r>
                <a:rPr lang="en-US" sz="900" kern="0" dirty="0">
                  <a:solidFill>
                    <a:srgbClr val="FFFFFF"/>
                  </a:solidFill>
                  <a:latin typeface="+mn-lt"/>
                </a:rPr>
                <a:t>®</a:t>
              </a:r>
              <a:endParaRPr lang="en-US" kern="0" dirty="0">
                <a:solidFill>
                  <a:srgbClr val="FFFFFF"/>
                </a:solidFill>
                <a:latin typeface="+mn-lt"/>
              </a:endParaRPr>
            </a:p>
          </p:txBody>
        </p:sp>
        <p:sp>
          <p:nvSpPr>
            <p:cNvPr id="34" name="Text Box 11"/>
            <p:cNvSpPr txBox="1">
              <a:spLocks noChangeArrowheads="1"/>
            </p:cNvSpPr>
            <p:nvPr userDrawn="1"/>
          </p:nvSpPr>
          <p:spPr bwMode="auto">
            <a:xfrm>
              <a:off x="2586" y="4152"/>
              <a:ext cx="3174" cy="162"/>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rPr>
                <a:t>US ARMY CORPS OF ENGINEERS | Jacksonville District</a:t>
              </a:r>
            </a:p>
          </p:txBody>
        </p:sp>
      </p:grpSp>
    </p:spTree>
  </p:cSld>
  <p:clrMap bg1="lt1" tx1="dk1" bg2="lt2" tx2="dk2" accent1="accent1" accent2="accent2" accent3="accent3" accent4="accent4" accent5="accent5" accent6="accent6" hlink="hlink" folHlink="folHlink"/>
  <p:sldLayoutIdLst>
    <p:sldLayoutId id="2147483995" r:id="rId1"/>
    <p:sldLayoutId id="2147483996" r:id="rId2"/>
    <p:sldLayoutId id="2147483997" r:id="rId3"/>
    <p:sldLayoutId id="2147483998" r:id="rId4"/>
    <p:sldLayoutId id="2147483999" r:id="rId5"/>
    <p:sldLayoutId id="2147484000" r:id="rId6"/>
    <p:sldLayoutId id="2147484001" r:id="rId7"/>
    <p:sldLayoutId id="2147484002" r:id="rId8"/>
    <p:sldLayoutId id="2147484003" r:id="rId9"/>
    <p:sldLayoutId id="2147484004" r:id="rId10"/>
    <p:sldLayoutId id="2147484005" r:id="rId11"/>
    <p:sldLayoutId id="2147484021" r:id="rId12"/>
    <p:sldLayoutId id="2147484022"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Font typeface="Wingdings" pitchFamily="2" charset="2"/>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SzPct val="75000"/>
        <a:buFont typeface="Arial" charset="0"/>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SzPct val="75000"/>
        <a:buFont typeface="Wingdings 3" pitchFamily="18" charset="2"/>
        <a:buChar char="w"/>
        <a:defRPr sz="2000">
          <a:solidFill>
            <a:schemeClr val="tx1"/>
          </a:solidFill>
          <a:latin typeface="+mn-lt"/>
        </a:defRPr>
      </a:lvl4pPr>
      <a:lvl5pPr marL="2057400" indent="-228600" algn="l" rtl="0" eaLnBrk="0" fontAlgn="base" hangingPunct="0">
        <a:spcBef>
          <a:spcPct val="20000"/>
        </a:spcBef>
        <a:spcAft>
          <a:spcPct val="0"/>
        </a:spcAft>
        <a:buSzPct val="50000"/>
        <a:buFont typeface="Wingdings" pitchFamily="2" charset="2"/>
        <a:buChar char="¡"/>
        <a:defRPr sz="2000">
          <a:solidFill>
            <a:schemeClr val="tx1"/>
          </a:solidFill>
          <a:latin typeface="+mn-lt"/>
        </a:defRPr>
      </a:lvl5pPr>
      <a:lvl6pPr marL="2514600" indent="-228600" algn="l" rtl="0" fontAlgn="base">
        <a:spcBef>
          <a:spcPct val="20000"/>
        </a:spcBef>
        <a:spcAft>
          <a:spcPct val="0"/>
        </a:spcAft>
        <a:buSzPct val="50000"/>
        <a:buFont typeface="Wingdings" pitchFamily="2" charset="2"/>
        <a:buChar char="¡"/>
        <a:defRPr sz="2000">
          <a:solidFill>
            <a:schemeClr val="tx1"/>
          </a:solidFill>
          <a:latin typeface="+mn-lt"/>
        </a:defRPr>
      </a:lvl6pPr>
      <a:lvl7pPr marL="2971800" indent="-228600" algn="l" rtl="0" fontAlgn="base">
        <a:spcBef>
          <a:spcPct val="20000"/>
        </a:spcBef>
        <a:spcAft>
          <a:spcPct val="0"/>
        </a:spcAft>
        <a:buSzPct val="50000"/>
        <a:buFont typeface="Wingdings" pitchFamily="2" charset="2"/>
        <a:buChar char="¡"/>
        <a:defRPr sz="2000">
          <a:solidFill>
            <a:schemeClr val="tx1"/>
          </a:solidFill>
          <a:latin typeface="+mn-lt"/>
        </a:defRPr>
      </a:lvl7pPr>
      <a:lvl8pPr marL="3429000" indent="-228600" algn="l" rtl="0" fontAlgn="base">
        <a:spcBef>
          <a:spcPct val="20000"/>
        </a:spcBef>
        <a:spcAft>
          <a:spcPct val="0"/>
        </a:spcAft>
        <a:buSzPct val="50000"/>
        <a:buFont typeface="Wingdings" pitchFamily="2" charset="2"/>
        <a:buChar char="¡"/>
        <a:defRPr sz="2000">
          <a:solidFill>
            <a:schemeClr val="tx1"/>
          </a:solidFill>
          <a:latin typeface="+mn-lt"/>
        </a:defRPr>
      </a:lvl8pPr>
      <a:lvl9pPr marL="3886200" indent="-228600" algn="l" rtl="0" fontAlgn="base">
        <a:spcBef>
          <a:spcPct val="20000"/>
        </a:spcBef>
        <a:spcAft>
          <a:spcPct val="0"/>
        </a:spcAft>
        <a:buSzPct val="50000"/>
        <a:buFont typeface="Wingdings" pitchFamily="2" charset="2"/>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3C7F0E2B-5E07-40F5-8B31-279B99092815}" type="datetimeFigureOut">
              <a:rPr lang="en-US">
                <a:solidFill>
                  <a:prstClr val="black">
                    <a:tint val="75000"/>
                  </a:prstClr>
                </a:solidFill>
              </a:rPr>
              <a:pPr>
                <a:defRPr/>
              </a:pPr>
              <a:t>3/13/2013</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4FAC15A9-D8AC-4F03-8044-F03369E4D077}" type="slidenum">
              <a:rPr lang="en-US">
                <a:solidFill>
                  <a:prstClr val="black">
                    <a:tint val="75000"/>
                  </a:prstClr>
                </a:solidFill>
              </a:rPr>
              <a:pPr>
                <a:def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 id="2147484020" r:id="rId1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2.jpeg"/><Relationship Id="rId3" Type="http://schemas.openxmlformats.org/officeDocument/2006/relationships/image" Target="../media/image9.jpe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4.xml"/><Relationship Id="rId6" Type="http://schemas.openxmlformats.org/officeDocument/2006/relationships/image" Target="../media/image6.png"/><Relationship Id="rId5" Type="http://schemas.openxmlformats.org/officeDocument/2006/relationships/image" Target="../media/image11.jpeg"/><Relationship Id="rId4" Type="http://schemas.openxmlformats.org/officeDocument/2006/relationships/image" Target="../media/image10.jpeg"/></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chart" Target="../charts/chart1.xml"/></Relationships>
</file>

<file path=ppt/slides/_rels/slide11.xml.rels><?xml version="1.0" encoding="UTF-8" standalone="yes"?>
<Relationships xmlns="http://schemas.openxmlformats.org/package/2006/relationships"><Relationship Id="rId3" Type="http://schemas.openxmlformats.org/officeDocument/2006/relationships/image" Target="../media/image25.jpeg"/><Relationship Id="rId7" Type="http://schemas.openxmlformats.org/officeDocument/2006/relationships/image" Target="../media/image15.jpe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image" Target="../media/image26.png"/></Relationships>
</file>

<file path=ppt/slides/_rels/slide12.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15.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35.jpeg"/></Relationships>
</file>

<file path=ppt/slides/_rels/slide1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7.jpeg"/></Relationships>
</file>

<file path=ppt/slides/_rels/slide1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42.jpeg"/><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20.xml.rels><?xml version="1.0" encoding="UTF-8" standalone="yes"?>
<Relationships xmlns="http://schemas.openxmlformats.org/package/2006/relationships"><Relationship Id="rId3" Type="http://schemas.openxmlformats.org/officeDocument/2006/relationships/image" Target="../media/image43.jpeg"/><Relationship Id="rId7" Type="http://schemas.openxmlformats.org/officeDocument/2006/relationships/image" Target="../media/image47.jpe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21.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slideLayout" Target="../slideLayouts/slideLayout13.xml"/><Relationship Id="rId7" Type="http://schemas.openxmlformats.org/officeDocument/2006/relationships/image" Target="../media/image50.png"/><Relationship Id="rId2" Type="http://schemas.openxmlformats.org/officeDocument/2006/relationships/video" Target="file:///\\saj-netapp2\common\0000000_PD\JAX\WORKSHOP_PRES_0313\Aug%202%202005%20Miami%20blast.MOV" TargetMode="External"/><Relationship Id="rId1" Type="http://schemas.openxmlformats.org/officeDocument/2006/relationships/audio" Target="file:///\\saj-netapp2\common\0000000_PD\JAX\WORKSHOP_PRES_0313\Blast1500.wav" TargetMode="External"/><Relationship Id="rId6" Type="http://schemas.openxmlformats.org/officeDocument/2006/relationships/image" Target="../media/image8.png"/><Relationship Id="rId5" Type="http://schemas.openxmlformats.org/officeDocument/2006/relationships/image" Target="../media/image2.jpeg"/><Relationship Id="rId4" Type="http://schemas.openxmlformats.org/officeDocument/2006/relationships/notesSlide" Target="../notesSlides/notesSlide19.xml"/></Relationships>
</file>

<file path=ppt/slides/_rels/slide23.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53.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22.xml"/><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2.xml"/><Relationship Id="rId1" Type="http://schemas.openxmlformats.org/officeDocument/2006/relationships/video" Target="file:///\\saj-netapp2\common\0000000_PD\JAX\WORKSHOP_PRES_0313\fish%20scare.MOV" TargetMode="External"/><Relationship Id="rId5" Type="http://schemas.openxmlformats.org/officeDocument/2006/relationships/image" Target="../media/image56.jpeg"/><Relationship Id="rId4" Type="http://schemas.openxmlformats.org/officeDocument/2006/relationships/image" Target="../media/image51.png"/></Relationships>
</file>

<file path=ppt/slides/_rels/slide2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 Id="rId4" Type="http://schemas.openxmlformats.org/officeDocument/2006/relationships/image" Target="../media/image59.png"/></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65.png"/><Relationship Id="rId5" Type="http://schemas.openxmlformats.org/officeDocument/2006/relationships/image" Target="../media/image64.jpeg"/><Relationship Id="rId4" Type="http://schemas.openxmlformats.org/officeDocument/2006/relationships/image" Target="../media/image63.png"/></Relationships>
</file>

<file path=ppt/slides/_rels/slide3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9.xml"/><Relationship Id="rId1" Type="http://schemas.openxmlformats.org/officeDocument/2006/relationships/slideLayout" Target="../slideLayouts/slideLayout13.xml"/><Relationship Id="rId5" Type="http://schemas.openxmlformats.org/officeDocument/2006/relationships/image" Target="../media/image33.jpeg"/><Relationship Id="rId4" Type="http://schemas.openxmlformats.org/officeDocument/2006/relationships/image" Target="../media/image69.jpeg"/></Relationships>
</file>

<file path=ppt/slides/_rels/slide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4.xml"/><Relationship Id="rId1" Type="http://schemas.openxmlformats.org/officeDocument/2006/relationships/slideLayout" Target="../slideLayouts/slideLayout7.xml"/><Relationship Id="rId5" Type="http://schemas.openxmlformats.org/officeDocument/2006/relationships/image" Target="../media/image13.jpeg"/><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12.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9.jpeg"/><Relationship Id="rId4" Type="http://schemas.openxmlformats.org/officeDocument/2006/relationships/image" Target="../media/image18.jpeg"/></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BlountIsland aerial.jpg"/>
          <p:cNvPicPr>
            <a:picLocks noChangeAspect="1"/>
          </p:cNvPicPr>
          <p:nvPr/>
        </p:nvPicPr>
        <p:blipFill>
          <a:blip r:embed="rId3" cstate="print"/>
          <a:stretch>
            <a:fillRect/>
          </a:stretch>
        </p:blipFill>
        <p:spPr>
          <a:xfrm>
            <a:off x="4216400" y="1103086"/>
            <a:ext cx="4927600" cy="3271926"/>
          </a:xfrm>
          <a:prstGeom prst="rect">
            <a:avLst/>
          </a:prstGeom>
        </p:spPr>
      </p:pic>
      <p:pic>
        <p:nvPicPr>
          <p:cNvPr id="18" name="Picture 17" descr="ShipCraneContainerOperationJaxPort.jpg"/>
          <p:cNvPicPr>
            <a:picLocks noChangeAspect="1"/>
          </p:cNvPicPr>
          <p:nvPr/>
        </p:nvPicPr>
        <p:blipFill>
          <a:blip r:embed="rId4" cstate="print"/>
          <a:srcRect b="10528"/>
          <a:stretch>
            <a:fillRect/>
          </a:stretch>
        </p:blipFill>
        <p:spPr>
          <a:xfrm>
            <a:off x="3973286" y="3777830"/>
            <a:ext cx="5181606" cy="2960427"/>
          </a:xfrm>
          <a:prstGeom prst="rect">
            <a:avLst/>
          </a:prstGeom>
        </p:spPr>
      </p:pic>
      <p:grpSp>
        <p:nvGrpSpPr>
          <p:cNvPr id="3" name="Group 13"/>
          <p:cNvGrpSpPr>
            <a:grpSpLocks/>
          </p:cNvGrpSpPr>
          <p:nvPr/>
        </p:nvGrpSpPr>
        <p:grpSpPr bwMode="auto">
          <a:xfrm>
            <a:off x="0" y="0"/>
            <a:ext cx="9144000" cy="6858000"/>
            <a:chOff x="152400" y="0"/>
            <a:chExt cx="9144000" cy="6858000"/>
          </a:xfrm>
        </p:grpSpPr>
        <p:pic>
          <p:nvPicPr>
            <p:cNvPr id="6156" name="Picture 1" descr="navigation.jpg"/>
            <p:cNvPicPr>
              <a:picLocks noChangeAspect="1"/>
            </p:cNvPicPr>
            <p:nvPr/>
          </p:nvPicPr>
          <p:blipFill>
            <a:blip r:embed="rId5" cstate="print">
              <a:clrChange>
                <a:clrFrom>
                  <a:srgbClr val="C9184E"/>
                </a:clrFrom>
                <a:clrTo>
                  <a:srgbClr val="C9184E">
                    <a:alpha val="0"/>
                  </a:srgbClr>
                </a:clrTo>
              </a:clrChange>
            </a:blip>
            <a:srcRect/>
            <a:stretch>
              <a:fillRect/>
            </a:stretch>
          </p:blipFill>
          <p:spPr bwMode="auto">
            <a:xfrm>
              <a:off x="152400" y="0"/>
              <a:ext cx="9144000" cy="6858000"/>
            </a:xfrm>
            <a:prstGeom prst="rect">
              <a:avLst/>
            </a:prstGeom>
            <a:noFill/>
            <a:ln w="9525">
              <a:noFill/>
              <a:miter lim="800000"/>
              <a:headEnd/>
              <a:tailEnd/>
            </a:ln>
          </p:spPr>
        </p:pic>
        <p:pic>
          <p:nvPicPr>
            <p:cNvPr id="6157" name="Picture 21" descr="white_curve"/>
            <p:cNvPicPr>
              <a:picLocks noChangeAspect="1" noChangeArrowheads="1"/>
            </p:cNvPicPr>
            <p:nvPr/>
          </p:nvPicPr>
          <p:blipFill>
            <a:blip r:embed="rId6" cstate="print"/>
            <a:srcRect/>
            <a:stretch>
              <a:fillRect/>
            </a:stretch>
          </p:blipFill>
          <p:spPr bwMode="auto">
            <a:xfrm>
              <a:off x="4114800" y="1524000"/>
              <a:ext cx="5172075" cy="5286375"/>
            </a:xfrm>
            <a:prstGeom prst="rect">
              <a:avLst/>
            </a:prstGeom>
            <a:noFill/>
            <a:ln w="9525">
              <a:noFill/>
              <a:miter lim="800000"/>
              <a:headEnd/>
              <a:tailEnd/>
            </a:ln>
          </p:spPr>
        </p:pic>
      </p:grpSp>
      <p:pic>
        <p:nvPicPr>
          <p:cNvPr id="6148" name="Picture 10" descr="USACE_logo"/>
          <p:cNvPicPr>
            <a:picLocks noChangeAspect="1" noChangeArrowheads="1"/>
          </p:cNvPicPr>
          <p:nvPr/>
        </p:nvPicPr>
        <p:blipFill>
          <a:blip r:embed="rId7" cstate="print"/>
          <a:srcRect/>
          <a:stretch>
            <a:fillRect/>
          </a:stretch>
        </p:blipFill>
        <p:spPr bwMode="auto">
          <a:xfrm>
            <a:off x="130175" y="5562600"/>
            <a:ext cx="1371600" cy="938213"/>
          </a:xfrm>
          <a:prstGeom prst="rect">
            <a:avLst/>
          </a:prstGeom>
          <a:noFill/>
          <a:ln w="9525">
            <a:noFill/>
            <a:miter lim="800000"/>
            <a:headEnd/>
            <a:tailEnd/>
          </a:ln>
        </p:spPr>
      </p:pic>
      <p:grpSp>
        <p:nvGrpSpPr>
          <p:cNvPr id="4" name="Group 24"/>
          <p:cNvGrpSpPr>
            <a:grpSpLocks/>
          </p:cNvGrpSpPr>
          <p:nvPr/>
        </p:nvGrpSpPr>
        <p:grpSpPr bwMode="auto">
          <a:xfrm>
            <a:off x="0" y="6529388"/>
            <a:ext cx="9144000" cy="328612"/>
            <a:chOff x="0" y="4113"/>
            <a:chExt cx="5760" cy="207"/>
          </a:xfrm>
        </p:grpSpPr>
        <p:sp>
          <p:nvSpPr>
            <p:cNvPr id="6" name="Rectangle 22"/>
            <p:cNvSpPr>
              <a:spLocks noChangeArrowheads="1"/>
            </p:cNvSpPr>
            <p:nvPr/>
          </p:nvSpPr>
          <p:spPr bwMode="auto">
            <a:xfrm>
              <a:off x="0" y="4118"/>
              <a:ext cx="5760" cy="202"/>
            </a:xfrm>
            <a:prstGeom prst="rect">
              <a:avLst/>
            </a:prstGeom>
            <a:solidFill>
              <a:srgbClr val="000000"/>
            </a:solidFill>
            <a:ln w="9525">
              <a:solidFill>
                <a:schemeClr val="tx1"/>
              </a:solidFill>
              <a:miter lim="800000"/>
              <a:headEnd/>
              <a:tailEnd/>
            </a:ln>
            <a:effectLst/>
          </p:spPr>
          <p:txBody>
            <a:bodyPr wrap="none" anchor="ctr">
              <a:spAutoFit/>
            </a:bodyPr>
            <a:lstStyle/>
            <a:p>
              <a:pPr fontAlgn="auto">
                <a:spcBef>
                  <a:spcPts val="0"/>
                </a:spcBef>
                <a:spcAft>
                  <a:spcPts val="0"/>
                </a:spcAft>
                <a:defRPr/>
              </a:pPr>
              <a:endParaRPr lang="en-US">
                <a:solidFill>
                  <a:prstClr val="black"/>
                </a:solidFill>
                <a:latin typeface="Calibri"/>
              </a:endParaRPr>
            </a:p>
          </p:txBody>
        </p:sp>
        <p:sp>
          <p:nvSpPr>
            <p:cNvPr id="7" name="Rectangle 23"/>
            <p:cNvSpPr>
              <a:spLocks noChangeArrowheads="1"/>
            </p:cNvSpPr>
            <p:nvPr/>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FFFFFF"/>
                  </a:solidFill>
                  <a:latin typeface="Calibri"/>
                </a:rPr>
                <a:t>BUILDING STRONG</a:t>
              </a:r>
              <a:r>
                <a:rPr lang="en-US" sz="900" dirty="0">
                  <a:solidFill>
                    <a:srgbClr val="FFFFFF"/>
                  </a:solidFill>
                  <a:latin typeface="Calibri"/>
                </a:rPr>
                <a:t>®</a:t>
              </a:r>
              <a:endParaRPr lang="en-US" dirty="0">
                <a:solidFill>
                  <a:srgbClr val="FFFFFF"/>
                </a:solidFill>
                <a:latin typeface="Calibri"/>
              </a:endParaRPr>
            </a:p>
          </p:txBody>
        </p:sp>
        <p:sp>
          <p:nvSpPr>
            <p:cNvPr id="6155" name="Text Box 11"/>
            <p:cNvSpPr txBox="1">
              <a:spLocks noChangeArrowheads="1"/>
            </p:cNvSpPr>
            <p:nvPr/>
          </p:nvSpPr>
          <p:spPr bwMode="auto">
            <a:xfrm>
              <a:off x="2586" y="4152"/>
              <a:ext cx="3174" cy="162"/>
            </a:xfrm>
            <a:prstGeom prst="rect">
              <a:avLst/>
            </a:prstGeom>
            <a:noFill/>
            <a:ln w="9525">
              <a:noFill/>
              <a:miter lim="800000"/>
              <a:headEnd/>
              <a:tailEnd/>
            </a:ln>
          </p:spPr>
          <p:txBody>
            <a:bodyPr>
              <a:spAutoFit/>
            </a:bodyPr>
            <a:lstStyle/>
            <a:p>
              <a:pPr algn="r">
                <a:lnSpc>
                  <a:spcPct val="90000"/>
                </a:lnSpc>
              </a:pPr>
              <a:r>
                <a:rPr lang="en-US" sz="1200" smtClean="0">
                  <a:solidFill>
                    <a:srgbClr val="FFFFFF"/>
                  </a:solidFill>
                </a:rPr>
                <a:t>US ARMY CORPS OF ENGINEERS | Jacksonville District</a:t>
              </a:r>
            </a:p>
          </p:txBody>
        </p:sp>
      </p:grpSp>
      <p:sp>
        <p:nvSpPr>
          <p:cNvPr id="9" name="Rectangle 2"/>
          <p:cNvSpPr txBox="1">
            <a:spLocks noChangeArrowheads="1"/>
          </p:cNvSpPr>
          <p:nvPr/>
        </p:nvSpPr>
        <p:spPr bwMode="auto">
          <a:xfrm>
            <a:off x="152400" y="76200"/>
            <a:ext cx="8153400" cy="1143000"/>
          </a:xfrm>
          <a:prstGeom prst="rect">
            <a:avLst/>
          </a:prstGeom>
          <a:noFill/>
          <a:ln w="9525">
            <a:noFill/>
            <a:miter lim="800000"/>
            <a:headEnd/>
            <a:tailEnd/>
          </a:ln>
        </p:spPr>
        <p:txBody>
          <a:bodyPr anchor="ctr"/>
          <a:lstStyle/>
          <a:p>
            <a:pPr fontAlgn="auto">
              <a:spcAft>
                <a:spcPts val="0"/>
              </a:spcAft>
              <a:defRPr/>
            </a:pPr>
            <a:r>
              <a:rPr lang="en-US" sz="4400" b="1" dirty="0">
                <a:solidFill>
                  <a:prstClr val="black"/>
                </a:solidFill>
                <a:latin typeface="Tahoma" pitchFamily="34" charset="0"/>
                <a:cs typeface="Tahoma" pitchFamily="34" charset="0"/>
              </a:rPr>
              <a:t>JACKSONVILLE HARBOR</a:t>
            </a:r>
          </a:p>
        </p:txBody>
      </p:sp>
      <p:sp>
        <p:nvSpPr>
          <p:cNvPr id="6151" name="Text Box 20"/>
          <p:cNvSpPr txBox="1">
            <a:spLocks noChangeArrowheads="1"/>
          </p:cNvSpPr>
          <p:nvPr/>
        </p:nvSpPr>
        <p:spPr bwMode="auto">
          <a:xfrm>
            <a:off x="152400" y="990600"/>
            <a:ext cx="9144000" cy="2329099"/>
          </a:xfrm>
          <a:prstGeom prst="rect">
            <a:avLst/>
          </a:prstGeom>
          <a:noFill/>
          <a:ln w="9525">
            <a:noFill/>
            <a:miter lim="800000"/>
            <a:headEnd/>
            <a:tailEnd/>
          </a:ln>
        </p:spPr>
        <p:txBody>
          <a:bodyPr>
            <a:spAutoFit/>
          </a:bodyPr>
          <a:lstStyle/>
          <a:p>
            <a:pPr eaLnBrk="0" hangingPunct="0">
              <a:lnSpc>
                <a:spcPct val="95000"/>
              </a:lnSpc>
            </a:pPr>
            <a:r>
              <a:rPr lang="en-US" sz="3300" dirty="0" smtClean="0">
                <a:solidFill>
                  <a:srgbClr val="0070C0"/>
                </a:solidFill>
                <a:latin typeface="Tahoma" pitchFamily="34" charset="0"/>
              </a:rPr>
              <a:t>Jacksonville Harbor Deepening Study</a:t>
            </a:r>
            <a:r>
              <a:rPr lang="en-US" sz="3200" dirty="0" smtClean="0">
                <a:solidFill>
                  <a:prstClr val="black"/>
                </a:solidFill>
                <a:latin typeface="Tahoma" pitchFamily="34" charset="0"/>
              </a:rPr>
              <a:t/>
            </a:r>
            <a:br>
              <a:rPr lang="en-US" sz="3200" dirty="0" smtClean="0">
                <a:solidFill>
                  <a:prstClr val="black"/>
                </a:solidFill>
                <a:latin typeface="Tahoma" pitchFamily="34" charset="0"/>
              </a:rPr>
            </a:br>
            <a:r>
              <a:rPr lang="en-US" sz="900" dirty="0" smtClean="0">
                <a:solidFill>
                  <a:prstClr val="black"/>
                </a:solidFill>
                <a:latin typeface="Tahoma" pitchFamily="34" charset="0"/>
              </a:rPr>
              <a:t>  </a:t>
            </a:r>
            <a:endParaRPr lang="en-US" sz="3200" dirty="0" smtClean="0">
              <a:solidFill>
                <a:prstClr val="black"/>
              </a:solidFill>
              <a:latin typeface="Tahoma" pitchFamily="34" charset="0"/>
            </a:endParaRPr>
          </a:p>
          <a:p>
            <a:pPr eaLnBrk="0" hangingPunct="0">
              <a:lnSpc>
                <a:spcPct val="95000"/>
              </a:lnSpc>
            </a:pPr>
            <a:r>
              <a:rPr lang="en-US" dirty="0" smtClean="0">
                <a:solidFill>
                  <a:prstClr val="black"/>
                </a:solidFill>
                <a:latin typeface="Tahoma" pitchFamily="34" charset="0"/>
              </a:rPr>
              <a:t/>
            </a:r>
            <a:br>
              <a:rPr lang="en-US" dirty="0" smtClean="0">
                <a:solidFill>
                  <a:prstClr val="black"/>
                </a:solidFill>
                <a:latin typeface="Tahoma" pitchFamily="34" charset="0"/>
              </a:rPr>
            </a:br>
            <a:r>
              <a:rPr lang="en-US" sz="3200" dirty="0" smtClean="0">
                <a:solidFill>
                  <a:prstClr val="black"/>
                </a:solidFill>
                <a:latin typeface="Tahoma" pitchFamily="34" charset="0"/>
              </a:rPr>
              <a:t>Discussion:  Confined Blasting</a:t>
            </a:r>
          </a:p>
          <a:p>
            <a:pPr eaLnBrk="0" hangingPunct="0">
              <a:lnSpc>
                <a:spcPct val="95000"/>
              </a:lnSpc>
            </a:pPr>
            <a:endParaRPr lang="en-US" sz="2400" dirty="0" smtClean="0">
              <a:solidFill>
                <a:prstClr val="black"/>
              </a:solidFill>
              <a:latin typeface="Tahoma" pitchFamily="34" charset="0"/>
            </a:endParaRPr>
          </a:p>
          <a:p>
            <a:pPr eaLnBrk="0" hangingPunct="0">
              <a:lnSpc>
                <a:spcPct val="95000"/>
              </a:lnSpc>
            </a:pPr>
            <a:r>
              <a:rPr lang="en-US" dirty="0" smtClean="0">
                <a:solidFill>
                  <a:prstClr val="black"/>
                </a:solidFill>
                <a:latin typeface="Tahoma" pitchFamily="34" charset="0"/>
              </a:rPr>
              <a:t/>
            </a:r>
            <a:br>
              <a:rPr lang="en-US" dirty="0" smtClean="0">
                <a:solidFill>
                  <a:prstClr val="black"/>
                </a:solidFill>
                <a:latin typeface="Tahoma" pitchFamily="34" charset="0"/>
              </a:rPr>
            </a:br>
            <a:r>
              <a:rPr lang="en-US" dirty="0" smtClean="0">
                <a:solidFill>
                  <a:prstClr val="black"/>
                </a:solidFill>
                <a:latin typeface="Tahoma" pitchFamily="34" charset="0"/>
              </a:rPr>
              <a:t>March 12, 2013 	</a:t>
            </a:r>
          </a:p>
        </p:txBody>
      </p:sp>
      <p:pic>
        <p:nvPicPr>
          <p:cNvPr id="14" name="Picture 2" descr="http://rila.multiview.com/userlogo/rila/421071v3v1.jpg"/>
          <p:cNvPicPr>
            <a:picLocks noChangeAspect="1" noChangeArrowheads="1"/>
          </p:cNvPicPr>
          <p:nvPr/>
        </p:nvPicPr>
        <p:blipFill>
          <a:blip r:embed="rId8" cstate="print"/>
          <a:srcRect l="9129" t="19435" r="7884" b="16599"/>
          <a:stretch>
            <a:fillRect/>
          </a:stretch>
        </p:blipFill>
        <p:spPr bwMode="auto">
          <a:xfrm>
            <a:off x="1559859" y="5602941"/>
            <a:ext cx="2129344" cy="815788"/>
          </a:xfrm>
          <a:prstGeom prst="rect">
            <a:avLst/>
          </a:prstGeom>
          <a:noFill/>
        </p:spPr>
      </p:pic>
      <p:sp>
        <p:nvSpPr>
          <p:cNvPr id="15" name="Rectangle 14"/>
          <p:cNvSpPr/>
          <p:nvPr/>
        </p:nvSpPr>
        <p:spPr>
          <a:xfrm>
            <a:off x="4975412" y="3711389"/>
            <a:ext cx="4168587" cy="806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Content Placeholder 2"/>
          <p:cNvSpPr>
            <a:spLocks noGrp="1"/>
          </p:cNvSpPr>
          <p:nvPr>
            <p:ph idx="1"/>
          </p:nvPr>
        </p:nvSpPr>
        <p:spPr>
          <a:xfrm>
            <a:off x="71438" y="1116013"/>
            <a:ext cx="9072562" cy="1169987"/>
          </a:xfrm>
        </p:spPr>
        <p:txBody>
          <a:bodyPr/>
          <a:lstStyle/>
          <a:p>
            <a:pPr marL="228600" indent="-228600">
              <a:spcAft>
                <a:spcPts val="600"/>
              </a:spcAft>
              <a:buFont typeface="Wingdings" pitchFamily="2" charset="2"/>
              <a:buChar char="§"/>
            </a:pPr>
            <a:r>
              <a:rPr lang="en-US" sz="2000" smtClean="0">
                <a:latin typeface="Tahoma" pitchFamily="34" charset="0"/>
                <a:cs typeface="Tahoma" pitchFamily="34" charset="0"/>
              </a:rPr>
              <a:t>The amount of blasting will be contractor dependent </a:t>
            </a:r>
          </a:p>
          <a:p>
            <a:pPr marL="228600" indent="-228600">
              <a:spcAft>
                <a:spcPts val="600"/>
              </a:spcAft>
              <a:buFont typeface="Wingdings" pitchFamily="2" charset="2"/>
              <a:buChar char="§"/>
            </a:pPr>
            <a:r>
              <a:rPr lang="en-US" sz="2000" smtClean="0">
                <a:latin typeface="Tahoma" pitchFamily="34" charset="0"/>
                <a:cs typeface="Tahoma" pitchFamily="34" charset="0"/>
              </a:rPr>
              <a:t>Some dredging equipment will not require as much pre-treatment of rock </a:t>
            </a:r>
            <a:br>
              <a:rPr lang="en-US" sz="2000" smtClean="0">
                <a:latin typeface="Tahoma" pitchFamily="34" charset="0"/>
                <a:cs typeface="Tahoma" pitchFamily="34" charset="0"/>
              </a:rPr>
            </a:br>
            <a:r>
              <a:rPr lang="en-US" sz="2000" smtClean="0">
                <a:latin typeface="Tahoma" pitchFamily="34" charset="0"/>
                <a:cs typeface="Tahoma" pitchFamily="34" charset="0"/>
              </a:rPr>
              <a:t>as others AND will be evaluated during the bid/proposal process </a:t>
            </a:r>
          </a:p>
        </p:txBody>
      </p:sp>
      <p:sp>
        <p:nvSpPr>
          <p:cNvPr id="9219" name="Title 5"/>
          <p:cNvSpPr>
            <a:spLocks noGrp="1"/>
          </p:cNvSpPr>
          <p:nvPr>
            <p:ph type="title"/>
          </p:nvPr>
        </p:nvSpPr>
        <p:spPr>
          <a:xfrm>
            <a:off x="0" y="209550"/>
            <a:ext cx="9144000" cy="827088"/>
          </a:xfrm>
        </p:spPr>
        <p:txBody>
          <a:bodyPr/>
          <a:lstStyle/>
          <a:p>
            <a:r>
              <a:rPr lang="en-US" sz="4000" b="1" smtClean="0">
                <a:latin typeface="Tahoma" pitchFamily="34" charset="0"/>
                <a:cs typeface="Tahoma" pitchFamily="34" charset="0"/>
              </a:rPr>
              <a:t>BLASTING REQUIREMENT</a:t>
            </a:r>
          </a:p>
        </p:txBody>
      </p:sp>
      <p:sp>
        <p:nvSpPr>
          <p:cNvPr id="9220" name="Rectangle 6"/>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57B44BC3-90B4-4F2A-891D-1196A4D05B07}" type="slidenum">
              <a:rPr lang="en-US" sz="1000">
                <a:solidFill>
                  <a:srgbClr val="000000"/>
                </a:solidFill>
                <a:latin typeface="Century Gothic" pitchFamily="34" charset="0"/>
              </a:rPr>
              <a:pPr algn="r" eaLnBrk="0" hangingPunct="0"/>
              <a:t>10</a:t>
            </a:fld>
            <a:endParaRPr lang="en-US" sz="1000">
              <a:solidFill>
                <a:srgbClr val="000000"/>
              </a:solidFill>
              <a:latin typeface="Century Gothic" pitchFamily="34" charset="0"/>
            </a:endParaRPr>
          </a:p>
        </p:txBody>
      </p:sp>
      <p:pic>
        <p:nvPicPr>
          <p:cNvPr id="9221" name="Picture 2"/>
          <p:cNvPicPr>
            <a:picLocks noChangeAspect="1" noChangeArrowheads="1"/>
          </p:cNvPicPr>
          <p:nvPr/>
        </p:nvPicPr>
        <p:blipFill>
          <a:blip r:embed="rId3" cstate="print"/>
          <a:srcRect b="48032"/>
          <a:stretch>
            <a:fillRect/>
          </a:stretch>
        </p:blipFill>
        <p:spPr bwMode="auto">
          <a:xfrm>
            <a:off x="152400" y="2514600"/>
            <a:ext cx="3006725" cy="2057400"/>
          </a:xfrm>
          <a:prstGeom prst="rect">
            <a:avLst/>
          </a:prstGeom>
          <a:noFill/>
          <a:ln w="9525">
            <a:solidFill>
              <a:schemeClr val="tx1"/>
            </a:solidFill>
            <a:miter lim="800000"/>
            <a:headEnd/>
            <a:tailEnd/>
          </a:ln>
        </p:spPr>
      </p:pic>
      <p:sp>
        <p:nvSpPr>
          <p:cNvPr id="9222" name="Rectangle 11"/>
          <p:cNvSpPr>
            <a:spLocks noChangeArrowheads="1"/>
          </p:cNvSpPr>
          <p:nvPr/>
        </p:nvSpPr>
        <p:spPr bwMode="auto">
          <a:xfrm>
            <a:off x="4741863" y="2646363"/>
            <a:ext cx="1201737" cy="1062037"/>
          </a:xfrm>
          <a:prstGeom prst="rect">
            <a:avLst/>
          </a:prstGeom>
          <a:noFill/>
          <a:ln w="9525">
            <a:noFill/>
            <a:miter lim="800000"/>
            <a:headEnd/>
            <a:tailEnd/>
          </a:ln>
        </p:spPr>
        <p:txBody>
          <a:bodyPr>
            <a:spAutoFit/>
          </a:bodyPr>
          <a:lstStyle/>
          <a:p>
            <a:pPr eaLnBrk="0" hangingPunct="0">
              <a:lnSpc>
                <a:spcPct val="75000"/>
              </a:lnSpc>
              <a:spcBef>
                <a:spcPct val="50000"/>
              </a:spcBef>
            </a:pPr>
            <a:r>
              <a:rPr lang="en-US" sz="1400" b="1">
                <a:solidFill>
                  <a:srgbClr val="FFFFFF"/>
                </a:solidFill>
                <a:latin typeface="Tahoma" pitchFamily="34" charset="0"/>
                <a:cs typeface="Arial" charset="0"/>
              </a:rPr>
              <a:t>massive geologic units underlying the dredge area</a:t>
            </a:r>
            <a:endParaRPr lang="en-US" sz="1400" b="1">
              <a:solidFill>
                <a:srgbClr val="FFFFFF"/>
              </a:solidFill>
              <a:latin typeface="Tahoma" pitchFamily="34" charset="0"/>
            </a:endParaRPr>
          </a:p>
        </p:txBody>
      </p:sp>
      <p:graphicFrame>
        <p:nvGraphicFramePr>
          <p:cNvPr id="9" name="Chart 8"/>
          <p:cNvGraphicFramePr>
            <a:graphicFrameLocks/>
          </p:cNvGraphicFramePr>
          <p:nvPr/>
        </p:nvGraphicFramePr>
        <p:xfrm>
          <a:off x="3429000" y="2514600"/>
          <a:ext cx="5562600" cy="3825816"/>
        </p:xfrm>
        <a:graphic>
          <a:graphicData uri="http://schemas.openxmlformats.org/drawingml/2006/chart">
            <c:chart xmlns:c="http://schemas.openxmlformats.org/drawingml/2006/chart" xmlns:r="http://schemas.openxmlformats.org/officeDocument/2006/relationships" r:id="rId4"/>
          </a:graphicData>
        </a:graphic>
      </p:graphicFrame>
      <p:sp>
        <p:nvSpPr>
          <p:cNvPr id="9224" name="TextBox 9"/>
          <p:cNvSpPr txBox="1">
            <a:spLocks noChangeArrowheads="1"/>
          </p:cNvSpPr>
          <p:nvPr/>
        </p:nvSpPr>
        <p:spPr bwMode="auto">
          <a:xfrm>
            <a:off x="88900" y="4564063"/>
            <a:ext cx="3121025" cy="430212"/>
          </a:xfrm>
          <a:prstGeom prst="rect">
            <a:avLst/>
          </a:prstGeom>
          <a:noFill/>
          <a:ln w="9525">
            <a:noFill/>
            <a:miter lim="800000"/>
            <a:headEnd/>
            <a:tailEnd/>
          </a:ln>
        </p:spPr>
        <p:txBody>
          <a:bodyPr>
            <a:spAutoFit/>
          </a:bodyPr>
          <a:lstStyle/>
          <a:p>
            <a:pPr eaLnBrk="0" hangingPunct="0">
              <a:spcBef>
                <a:spcPct val="50000"/>
              </a:spcBef>
            </a:pPr>
            <a:r>
              <a:rPr lang="en-US" sz="1100">
                <a:solidFill>
                  <a:srgbClr val="000000"/>
                </a:solidFill>
                <a:latin typeface="Century Gothic" pitchFamily="34" charset="0"/>
              </a:rPr>
              <a:t>UCS TESTS FOR PORT EVERGLADES RANGE FROM 266 PSI TO 12806 PSI</a:t>
            </a:r>
          </a:p>
        </p:txBody>
      </p:sp>
      <p:sp>
        <p:nvSpPr>
          <p:cNvPr id="9225" name="TextBox 10"/>
          <p:cNvSpPr txBox="1">
            <a:spLocks noChangeArrowheads="1"/>
          </p:cNvSpPr>
          <p:nvPr/>
        </p:nvSpPr>
        <p:spPr bwMode="auto">
          <a:xfrm>
            <a:off x="3886200" y="2590800"/>
            <a:ext cx="4800600" cy="254000"/>
          </a:xfrm>
          <a:prstGeom prst="rect">
            <a:avLst/>
          </a:prstGeom>
          <a:solidFill>
            <a:schemeClr val="bg1"/>
          </a:solidFill>
          <a:ln w="9525">
            <a:noFill/>
            <a:miter lim="800000"/>
            <a:headEnd/>
            <a:tailEnd/>
          </a:ln>
        </p:spPr>
        <p:txBody>
          <a:bodyPr>
            <a:spAutoFit/>
          </a:bodyPr>
          <a:lstStyle/>
          <a:p>
            <a:pPr algn="ctr" eaLnBrk="0" hangingPunct="0">
              <a:lnSpc>
                <a:spcPct val="75000"/>
              </a:lnSpc>
              <a:spcBef>
                <a:spcPct val="50000"/>
              </a:spcBef>
            </a:pPr>
            <a:r>
              <a:rPr lang="en-US" sz="1400" b="1">
                <a:solidFill>
                  <a:srgbClr val="000000"/>
                </a:solidFill>
                <a:latin typeface="Tahoma" pitchFamily="34" charset="0"/>
              </a:rPr>
              <a:t>Port Everglades Unconfined Compressive Strengths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p:cNvPicPr>
            <a:picLocks noChangeAspect="1" noChangeArrowheads="1"/>
          </p:cNvPicPr>
          <p:nvPr/>
        </p:nvPicPr>
        <p:blipFill>
          <a:blip r:embed="rId3" cstate="print"/>
          <a:srcRect t="11237"/>
          <a:stretch>
            <a:fillRect/>
          </a:stretch>
        </p:blipFill>
        <p:spPr bwMode="auto">
          <a:xfrm>
            <a:off x="500063" y="1033463"/>
            <a:ext cx="4102100" cy="2727325"/>
          </a:xfrm>
          <a:prstGeom prst="rect">
            <a:avLst/>
          </a:prstGeom>
          <a:noFill/>
          <a:ln w="9525">
            <a:solidFill>
              <a:schemeClr val="tx1"/>
            </a:solidFill>
            <a:miter lim="800000"/>
            <a:headEnd/>
            <a:tailEnd/>
          </a:ln>
        </p:spPr>
      </p:pic>
      <p:pic>
        <p:nvPicPr>
          <p:cNvPr id="10243" name="Picture 3"/>
          <p:cNvPicPr>
            <a:picLocks noChangeAspect="1" noChangeArrowheads="1"/>
          </p:cNvPicPr>
          <p:nvPr/>
        </p:nvPicPr>
        <p:blipFill>
          <a:blip r:embed="rId4" cstate="print"/>
          <a:srcRect/>
          <a:stretch>
            <a:fillRect/>
          </a:stretch>
        </p:blipFill>
        <p:spPr bwMode="auto">
          <a:xfrm>
            <a:off x="577850" y="1092200"/>
            <a:ext cx="1371600" cy="1028700"/>
          </a:xfrm>
          <a:prstGeom prst="rect">
            <a:avLst/>
          </a:prstGeom>
          <a:noFill/>
          <a:ln w="9525">
            <a:solidFill>
              <a:schemeClr val="tx1"/>
            </a:solidFill>
            <a:miter lim="800000"/>
            <a:headEnd/>
            <a:tailEnd/>
          </a:ln>
        </p:spPr>
      </p:pic>
      <p:pic>
        <p:nvPicPr>
          <p:cNvPr id="10244" name="Picture 4"/>
          <p:cNvPicPr>
            <a:picLocks noChangeAspect="1" noChangeArrowheads="1"/>
          </p:cNvPicPr>
          <p:nvPr/>
        </p:nvPicPr>
        <p:blipFill>
          <a:blip r:embed="rId5" cstate="print"/>
          <a:srcRect/>
          <a:stretch>
            <a:fillRect/>
          </a:stretch>
        </p:blipFill>
        <p:spPr bwMode="auto">
          <a:xfrm>
            <a:off x="509588" y="3836988"/>
            <a:ext cx="4122737" cy="2530475"/>
          </a:xfrm>
          <a:prstGeom prst="rect">
            <a:avLst/>
          </a:prstGeom>
          <a:noFill/>
          <a:ln w="9525">
            <a:noFill/>
            <a:miter lim="800000"/>
            <a:headEnd/>
            <a:tailEnd/>
          </a:ln>
        </p:spPr>
      </p:pic>
      <p:pic>
        <p:nvPicPr>
          <p:cNvPr id="10245" name="Picture 5"/>
          <p:cNvPicPr>
            <a:picLocks noChangeAspect="1" noChangeArrowheads="1"/>
          </p:cNvPicPr>
          <p:nvPr/>
        </p:nvPicPr>
        <p:blipFill>
          <a:blip r:embed="rId6" cstate="print"/>
          <a:srcRect t="7693" b="4594"/>
          <a:stretch>
            <a:fillRect/>
          </a:stretch>
        </p:blipFill>
        <p:spPr bwMode="auto">
          <a:xfrm>
            <a:off x="4754563" y="1038225"/>
            <a:ext cx="3971925" cy="2719388"/>
          </a:xfrm>
          <a:prstGeom prst="rect">
            <a:avLst/>
          </a:prstGeom>
          <a:noFill/>
          <a:ln w="9525">
            <a:solidFill>
              <a:schemeClr val="tx1"/>
            </a:solidFill>
            <a:miter lim="800000"/>
            <a:headEnd/>
            <a:tailEnd/>
          </a:ln>
        </p:spPr>
      </p:pic>
      <p:sp>
        <p:nvSpPr>
          <p:cNvPr id="10246"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245B4328-74E1-4B60-9419-EE516B4982B8}" type="slidenum">
              <a:rPr lang="en-US" sz="1000">
                <a:solidFill>
                  <a:srgbClr val="000000"/>
                </a:solidFill>
                <a:latin typeface="Century Gothic" pitchFamily="34" charset="0"/>
              </a:rPr>
              <a:pPr algn="r" eaLnBrk="0" hangingPunct="0"/>
              <a:t>11</a:t>
            </a:fld>
            <a:endParaRPr lang="en-US" sz="1000">
              <a:solidFill>
                <a:srgbClr val="000000"/>
              </a:solidFill>
              <a:latin typeface="Century Gothic" pitchFamily="34" charset="0"/>
            </a:endParaRPr>
          </a:p>
        </p:txBody>
      </p:sp>
      <p:sp>
        <p:nvSpPr>
          <p:cNvPr id="10247" name="Title 11"/>
          <p:cNvSpPr>
            <a:spLocks noGrp="1"/>
          </p:cNvSpPr>
          <p:nvPr>
            <p:ph type="title"/>
          </p:nvPr>
        </p:nvSpPr>
        <p:spPr>
          <a:xfrm>
            <a:off x="0" y="69850"/>
            <a:ext cx="9144000" cy="827088"/>
          </a:xfrm>
        </p:spPr>
        <p:txBody>
          <a:bodyPr/>
          <a:lstStyle/>
          <a:p>
            <a:r>
              <a:rPr lang="en-US" sz="4000" b="1" smtClean="0">
                <a:latin typeface="Tahoma" pitchFamily="34" charset="0"/>
                <a:cs typeface="Tahoma" pitchFamily="34" charset="0"/>
              </a:rPr>
              <a:t>CONFINED BLASTING HISTORY</a:t>
            </a:r>
          </a:p>
        </p:txBody>
      </p:sp>
      <p:pic>
        <p:nvPicPr>
          <p:cNvPr id="10248" name="Picture 8" descr="IMG_3514.JPG"/>
          <p:cNvPicPr>
            <a:picLocks noChangeAspect="1"/>
          </p:cNvPicPr>
          <p:nvPr/>
        </p:nvPicPr>
        <p:blipFill>
          <a:blip r:embed="rId7" cstate="print"/>
          <a:srcRect b="5164"/>
          <a:stretch>
            <a:fillRect/>
          </a:stretch>
        </p:blipFill>
        <p:spPr bwMode="auto">
          <a:xfrm>
            <a:off x="4772025" y="3848100"/>
            <a:ext cx="3959225" cy="2503488"/>
          </a:xfrm>
          <a:prstGeom prst="rect">
            <a:avLst/>
          </a:prstGeom>
          <a:noFill/>
          <a:ln w="9525">
            <a:solidFill>
              <a:schemeClr val="tx1"/>
            </a:solidFill>
            <a:miter lim="800000"/>
            <a:headEnd/>
            <a:tailEnd/>
          </a:ln>
        </p:spPr>
      </p:pic>
      <p:sp>
        <p:nvSpPr>
          <p:cNvPr id="10249" name="TextBox 9"/>
          <p:cNvSpPr txBox="1">
            <a:spLocks noChangeArrowheads="1"/>
          </p:cNvSpPr>
          <p:nvPr/>
        </p:nvSpPr>
        <p:spPr bwMode="auto">
          <a:xfrm>
            <a:off x="2738438" y="1036638"/>
            <a:ext cx="1851025" cy="277812"/>
          </a:xfrm>
          <a:prstGeom prst="rect">
            <a:avLst/>
          </a:prstGeom>
          <a:noFill/>
          <a:ln w="9525">
            <a:noFill/>
            <a:miter lim="800000"/>
            <a:headEnd/>
            <a:tailEnd/>
          </a:ln>
        </p:spPr>
        <p:txBody>
          <a:bodyPr wrap="none">
            <a:spAutoFit/>
          </a:bodyPr>
          <a:lstStyle/>
          <a:p>
            <a:r>
              <a:rPr lang="en-US" sz="1200">
                <a:solidFill>
                  <a:schemeClr val="bg1"/>
                </a:solidFill>
                <a:latin typeface="Century Gothic" pitchFamily="34" charset="0"/>
              </a:rPr>
              <a:t>San Juan Harbor, 2000</a:t>
            </a:r>
          </a:p>
        </p:txBody>
      </p:sp>
      <p:sp>
        <p:nvSpPr>
          <p:cNvPr id="10250" name="TextBox 10"/>
          <p:cNvSpPr txBox="1">
            <a:spLocks noChangeArrowheads="1"/>
          </p:cNvSpPr>
          <p:nvPr/>
        </p:nvSpPr>
        <p:spPr bwMode="auto">
          <a:xfrm>
            <a:off x="6443663" y="1055688"/>
            <a:ext cx="2255837" cy="276225"/>
          </a:xfrm>
          <a:prstGeom prst="rect">
            <a:avLst/>
          </a:prstGeom>
          <a:noFill/>
          <a:ln w="9525">
            <a:noFill/>
            <a:miter lim="800000"/>
            <a:headEnd/>
            <a:tailEnd/>
          </a:ln>
        </p:spPr>
        <p:txBody>
          <a:bodyPr wrap="none">
            <a:spAutoFit/>
          </a:bodyPr>
          <a:lstStyle/>
          <a:p>
            <a:pPr algn="r"/>
            <a:r>
              <a:rPr lang="en-US" sz="1200">
                <a:latin typeface="Century Gothic" pitchFamily="34" charset="0"/>
              </a:rPr>
              <a:t>New York Harbor, 2004-2013</a:t>
            </a:r>
          </a:p>
        </p:txBody>
      </p:sp>
      <p:sp>
        <p:nvSpPr>
          <p:cNvPr id="10251" name="TextBox 12"/>
          <p:cNvSpPr txBox="1">
            <a:spLocks noChangeArrowheads="1"/>
          </p:cNvSpPr>
          <p:nvPr/>
        </p:nvSpPr>
        <p:spPr bwMode="auto">
          <a:xfrm>
            <a:off x="7038975" y="6069013"/>
            <a:ext cx="1616075" cy="276225"/>
          </a:xfrm>
          <a:prstGeom prst="rect">
            <a:avLst/>
          </a:prstGeom>
          <a:noFill/>
          <a:ln w="9525">
            <a:noFill/>
            <a:miter lim="800000"/>
            <a:headEnd/>
            <a:tailEnd/>
          </a:ln>
        </p:spPr>
        <p:txBody>
          <a:bodyPr wrap="none">
            <a:spAutoFit/>
          </a:bodyPr>
          <a:lstStyle/>
          <a:p>
            <a:r>
              <a:rPr lang="en-US" sz="1200">
                <a:solidFill>
                  <a:schemeClr val="bg1"/>
                </a:solidFill>
                <a:latin typeface="Century Gothic" pitchFamily="34" charset="0"/>
              </a:rPr>
              <a:t>Miami Harbor, 2005</a:t>
            </a:r>
          </a:p>
        </p:txBody>
      </p:sp>
      <p:sp>
        <p:nvSpPr>
          <p:cNvPr id="14" name="Rectangle 13"/>
          <p:cNvSpPr/>
          <p:nvPr/>
        </p:nvSpPr>
        <p:spPr>
          <a:xfrm>
            <a:off x="1541463" y="3873500"/>
            <a:ext cx="2106612" cy="2238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0253" name="TextBox 10"/>
          <p:cNvSpPr txBox="1">
            <a:spLocks noChangeArrowheads="1"/>
          </p:cNvSpPr>
          <p:nvPr/>
        </p:nvSpPr>
        <p:spPr bwMode="auto">
          <a:xfrm>
            <a:off x="1622425" y="3843338"/>
            <a:ext cx="1993900" cy="276225"/>
          </a:xfrm>
          <a:prstGeom prst="rect">
            <a:avLst/>
          </a:prstGeom>
          <a:noFill/>
          <a:ln w="9525">
            <a:noFill/>
            <a:miter lim="800000"/>
            <a:headEnd/>
            <a:tailEnd/>
          </a:ln>
        </p:spPr>
        <p:txBody>
          <a:bodyPr wrap="none">
            <a:spAutoFit/>
          </a:bodyPr>
          <a:lstStyle/>
          <a:p>
            <a:pPr algn="r"/>
            <a:r>
              <a:rPr lang="en-US" sz="1200">
                <a:latin typeface="Century Gothic" pitchFamily="34" charset="0"/>
              </a:rPr>
              <a:t>Wilmington Harbor, 2002</a:t>
            </a:r>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OceanScienceWITHNOTES"/>
          <p:cNvPicPr>
            <a:picLocks noChangeAspect="1" noChangeArrowheads="1"/>
          </p:cNvPicPr>
          <p:nvPr/>
        </p:nvPicPr>
        <p:blipFill>
          <a:blip r:embed="rId3" cstate="print">
            <a:clrChange>
              <a:clrFrom>
                <a:srgbClr val="006766"/>
              </a:clrFrom>
              <a:clrTo>
                <a:srgbClr val="006766">
                  <a:alpha val="0"/>
                </a:srgbClr>
              </a:clrTo>
            </a:clrChange>
          </a:blip>
          <a:srcRect l="4424" t="32867" r="4459" b="30016"/>
          <a:stretch>
            <a:fillRect/>
          </a:stretch>
        </p:blipFill>
        <p:spPr bwMode="auto">
          <a:xfrm>
            <a:off x="314325" y="1679575"/>
            <a:ext cx="8491538" cy="2593975"/>
          </a:xfrm>
          <a:prstGeom prst="rect">
            <a:avLst/>
          </a:prstGeom>
          <a:noFill/>
          <a:ln w="3175">
            <a:solidFill>
              <a:schemeClr val="tx1"/>
            </a:solidFill>
            <a:miter lim="800000"/>
            <a:headEnd/>
            <a:tailEnd/>
          </a:ln>
        </p:spPr>
      </p:pic>
      <p:sp>
        <p:nvSpPr>
          <p:cNvPr id="6" name="Rectangle 5"/>
          <p:cNvSpPr/>
          <p:nvPr/>
        </p:nvSpPr>
        <p:spPr>
          <a:xfrm>
            <a:off x="4592638" y="1431925"/>
            <a:ext cx="4352925"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11268" name="TextBox 2"/>
          <p:cNvSpPr txBox="1">
            <a:spLocks noChangeArrowheads="1"/>
          </p:cNvSpPr>
          <p:nvPr/>
        </p:nvSpPr>
        <p:spPr bwMode="auto">
          <a:xfrm>
            <a:off x="198438" y="4246563"/>
            <a:ext cx="8915400" cy="369887"/>
          </a:xfrm>
          <a:prstGeom prst="rect">
            <a:avLst/>
          </a:prstGeom>
          <a:noFill/>
          <a:ln w="9525">
            <a:noFill/>
            <a:miter lim="800000"/>
            <a:headEnd/>
            <a:tailEnd/>
          </a:ln>
        </p:spPr>
        <p:txBody>
          <a:bodyPr>
            <a:spAutoFit/>
          </a:bodyPr>
          <a:lstStyle/>
          <a:p>
            <a:r>
              <a:rPr lang="en-US">
                <a:latin typeface="Tahoma" pitchFamily="34" charset="0"/>
                <a:cs typeface="Tahoma" pitchFamily="34" charset="0"/>
              </a:rPr>
              <a:t>1989 EIS estimated 250 blasting events to pre-treat the rock in Fisherman’s Channel</a:t>
            </a:r>
          </a:p>
        </p:txBody>
      </p:sp>
      <p:sp>
        <p:nvSpPr>
          <p:cNvPr id="11269" name="Title 1"/>
          <p:cNvSpPr>
            <a:spLocks noGrp="1"/>
          </p:cNvSpPr>
          <p:nvPr>
            <p:ph type="title"/>
          </p:nvPr>
        </p:nvSpPr>
        <p:spPr>
          <a:xfrm>
            <a:off x="0" y="307975"/>
            <a:ext cx="9144000" cy="827088"/>
          </a:xfrm>
        </p:spPr>
        <p:txBody>
          <a:bodyPr/>
          <a:lstStyle/>
          <a:p>
            <a:r>
              <a:rPr lang="en-US" sz="4000" b="1" smtClean="0">
                <a:latin typeface="Tahoma" pitchFamily="34" charset="0"/>
                <a:cs typeface="Tahoma" pitchFamily="34" charset="0"/>
              </a:rPr>
              <a:t>PROJECT AREA:  MIAMI HARBOR</a:t>
            </a:r>
            <a:endParaRPr lang="en-US" sz="4000" b="1" u="sng" smtClean="0">
              <a:latin typeface="Tahoma" pitchFamily="34" charset="0"/>
              <a:cs typeface="Tahoma" pitchFamily="34" charset="0"/>
            </a:endParaRPr>
          </a:p>
        </p:txBody>
      </p:sp>
      <p:sp>
        <p:nvSpPr>
          <p:cNvPr id="11270" name="Title 1"/>
          <p:cNvSpPr txBox="1">
            <a:spLocks/>
          </p:cNvSpPr>
          <p:nvPr/>
        </p:nvSpPr>
        <p:spPr bwMode="auto">
          <a:xfrm>
            <a:off x="4691063" y="1335088"/>
            <a:ext cx="4413250" cy="827087"/>
          </a:xfrm>
          <a:prstGeom prst="rect">
            <a:avLst/>
          </a:prstGeom>
          <a:noFill/>
          <a:ln w="9525">
            <a:noFill/>
            <a:miter lim="800000"/>
            <a:headEnd/>
            <a:tailEnd/>
          </a:ln>
        </p:spPr>
        <p:txBody>
          <a:bodyPr anchor="ctr"/>
          <a:lstStyle/>
          <a:p>
            <a:pPr eaLnBrk="0" hangingPunct="0"/>
            <a:r>
              <a:rPr lang="en-US" sz="2200" b="1">
                <a:latin typeface="Tahoma" pitchFamily="34" charset="0"/>
                <a:cs typeface="Tahoma" pitchFamily="34" charset="0"/>
              </a:rPr>
              <a:t>MIAMI HARBOR – PHASE II</a:t>
            </a:r>
            <a:endParaRPr lang="en-US" sz="2200" b="1" u="sng">
              <a:latin typeface="Tahoma" pitchFamily="34" charset="0"/>
              <a:cs typeface="Tahoma" pitchFamily="34" charset="0"/>
            </a:endParaRP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body" idx="1"/>
          </p:nvPr>
        </p:nvSpPr>
        <p:spPr>
          <a:xfrm>
            <a:off x="304800" y="4038600"/>
            <a:ext cx="8682038" cy="1009650"/>
          </a:xfrm>
        </p:spPr>
        <p:txBody>
          <a:bodyPr/>
          <a:lstStyle/>
          <a:p>
            <a:pPr eaLnBrk="1" hangingPunct="1">
              <a:spcBef>
                <a:spcPct val="30000"/>
              </a:spcBef>
              <a:buSzPct val="125000"/>
              <a:buFont typeface="Wingdings" pitchFamily="2" charset="2"/>
              <a:buChar char="§"/>
            </a:pPr>
            <a:r>
              <a:rPr lang="en-US" sz="2200" smtClean="0">
                <a:latin typeface="Tahoma" pitchFamily="34" charset="0"/>
                <a:cs typeface="Tahoma" pitchFamily="34" charset="0"/>
              </a:rPr>
              <a:t>Many think this image of a ship shock = confined blasting</a:t>
            </a:r>
          </a:p>
          <a:p>
            <a:pPr eaLnBrk="1" hangingPunct="1">
              <a:spcBef>
                <a:spcPct val="30000"/>
              </a:spcBef>
              <a:buSzPct val="125000"/>
              <a:buFont typeface="Wingdings" pitchFamily="2" charset="2"/>
              <a:buChar char="§"/>
            </a:pPr>
            <a:r>
              <a:rPr lang="en-US" sz="2200" smtClean="0">
                <a:latin typeface="Tahoma" pitchFamily="34" charset="0"/>
                <a:cs typeface="Tahoma" pitchFamily="34" charset="0"/>
              </a:rPr>
              <a:t>THIS IS </a:t>
            </a:r>
            <a:r>
              <a:rPr lang="en-US" sz="2200" u="sng" smtClean="0">
                <a:latin typeface="Tahoma" pitchFamily="34" charset="0"/>
                <a:cs typeface="Tahoma" pitchFamily="34" charset="0"/>
              </a:rPr>
              <a:t>NOT</a:t>
            </a:r>
            <a:r>
              <a:rPr lang="en-US" sz="2200" smtClean="0">
                <a:latin typeface="Tahoma" pitchFamily="34" charset="0"/>
                <a:cs typeface="Tahoma" pitchFamily="34" charset="0"/>
              </a:rPr>
              <a:t> THE CASE</a:t>
            </a:r>
          </a:p>
          <a:p>
            <a:pPr eaLnBrk="1" hangingPunct="1">
              <a:spcBef>
                <a:spcPct val="30000"/>
              </a:spcBef>
              <a:buSzPct val="125000"/>
              <a:buFont typeface="Wingdings" pitchFamily="2" charset="2"/>
              <a:buChar char="§"/>
            </a:pPr>
            <a:endParaRPr lang="en-US" sz="2200" smtClean="0">
              <a:latin typeface="Tahoma" pitchFamily="34" charset="0"/>
              <a:cs typeface="Tahoma" pitchFamily="34" charset="0"/>
            </a:endParaRPr>
          </a:p>
        </p:txBody>
      </p:sp>
      <p:pic>
        <p:nvPicPr>
          <p:cNvPr id="12291" name="Picture 8" descr="shot one"/>
          <p:cNvPicPr>
            <a:picLocks noChangeAspect="1" noChangeArrowheads="1"/>
          </p:cNvPicPr>
          <p:nvPr/>
        </p:nvPicPr>
        <p:blipFill>
          <a:blip r:embed="rId3" cstate="print"/>
          <a:srcRect/>
          <a:stretch>
            <a:fillRect/>
          </a:stretch>
        </p:blipFill>
        <p:spPr bwMode="auto">
          <a:xfrm>
            <a:off x="1447800" y="1143000"/>
            <a:ext cx="6059488" cy="2782888"/>
          </a:xfrm>
          <a:prstGeom prst="rect">
            <a:avLst/>
          </a:prstGeom>
          <a:noFill/>
          <a:ln w="3175">
            <a:solidFill>
              <a:schemeClr val="tx1"/>
            </a:solidFill>
            <a:miter lim="800000"/>
            <a:headEnd/>
            <a:tailEnd/>
          </a:ln>
        </p:spPr>
      </p:pic>
      <p:sp>
        <p:nvSpPr>
          <p:cNvPr id="12292" name="Text Box 10"/>
          <p:cNvSpPr txBox="1">
            <a:spLocks noChangeArrowheads="1"/>
          </p:cNvSpPr>
          <p:nvPr/>
        </p:nvSpPr>
        <p:spPr bwMode="auto">
          <a:xfrm>
            <a:off x="2590800" y="3505200"/>
            <a:ext cx="4902200" cy="400050"/>
          </a:xfrm>
          <a:prstGeom prst="rect">
            <a:avLst/>
          </a:prstGeom>
          <a:noFill/>
          <a:ln w="9525">
            <a:noFill/>
            <a:miter lim="800000"/>
            <a:headEnd/>
            <a:tailEnd/>
          </a:ln>
        </p:spPr>
        <p:txBody>
          <a:bodyPr>
            <a:spAutoFit/>
          </a:bodyPr>
          <a:lstStyle/>
          <a:p>
            <a:pPr algn="r" eaLnBrk="0" hangingPunct="0">
              <a:spcBef>
                <a:spcPct val="50000"/>
              </a:spcBef>
            </a:pPr>
            <a:r>
              <a:rPr lang="en-US" sz="1000">
                <a:solidFill>
                  <a:schemeClr val="bg1"/>
                </a:solidFill>
                <a:latin typeface="Century Gothic" pitchFamily="34" charset="0"/>
              </a:rPr>
              <a:t>SHIP-SHOCK OF USS WINSTON S CHURCHILL </a:t>
            </a:r>
            <a:br>
              <a:rPr lang="en-US" sz="1000">
                <a:solidFill>
                  <a:schemeClr val="bg1"/>
                </a:solidFill>
                <a:latin typeface="Century Gothic" pitchFamily="34" charset="0"/>
              </a:rPr>
            </a:br>
            <a:r>
              <a:rPr lang="en-US" sz="1000">
                <a:solidFill>
                  <a:schemeClr val="bg1"/>
                </a:solidFill>
                <a:latin typeface="Century Gothic" pitchFamily="34" charset="0"/>
              </a:rPr>
              <a:t>(PHOTO COURTESY OF NMFS-OPR)</a:t>
            </a:r>
          </a:p>
        </p:txBody>
      </p:sp>
      <p:sp>
        <p:nvSpPr>
          <p:cNvPr id="12293"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B92D0A1F-1A97-4752-BBED-32B9FE97C7EC}" type="slidenum">
              <a:rPr lang="en-US" sz="1000">
                <a:solidFill>
                  <a:srgbClr val="000000"/>
                </a:solidFill>
                <a:latin typeface="Century Gothic" pitchFamily="34" charset="0"/>
              </a:rPr>
              <a:pPr algn="r" eaLnBrk="0" hangingPunct="0"/>
              <a:t>13</a:t>
            </a:fld>
            <a:endParaRPr lang="en-US" sz="1000">
              <a:solidFill>
                <a:srgbClr val="000000"/>
              </a:solidFill>
              <a:latin typeface="Century Gothic" pitchFamily="34" charset="0"/>
            </a:endParaRPr>
          </a:p>
        </p:txBody>
      </p:sp>
      <p:sp>
        <p:nvSpPr>
          <p:cNvPr id="12294" name="Title 1"/>
          <p:cNvSpPr>
            <a:spLocks noGrp="1"/>
          </p:cNvSpPr>
          <p:nvPr>
            <p:ph type="title"/>
          </p:nvPr>
        </p:nvSpPr>
        <p:spPr>
          <a:xfrm>
            <a:off x="0" y="174625"/>
            <a:ext cx="9144000" cy="827088"/>
          </a:xfrm>
        </p:spPr>
        <p:txBody>
          <a:bodyPr/>
          <a:lstStyle/>
          <a:p>
            <a:r>
              <a:rPr lang="en-US" sz="4000" b="1" smtClean="0">
                <a:latin typeface="Tahoma" pitchFamily="34" charset="0"/>
                <a:cs typeface="Tahoma" pitchFamily="34" charset="0"/>
              </a:rPr>
              <a:t>TYPICAL BLASTING </a:t>
            </a:r>
            <a:r>
              <a:rPr lang="en-US" sz="4000" b="1" u="sng" smtClean="0">
                <a:latin typeface="Tahoma" pitchFamily="34" charset="0"/>
                <a:cs typeface="Tahoma" pitchFamily="34" charset="0"/>
              </a:rPr>
              <a:t>PERCEPTION</a:t>
            </a: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5" descr="unconfined test blast"/>
          <p:cNvPicPr>
            <a:picLocks noChangeAspect="1" noChangeArrowheads="1"/>
          </p:cNvPicPr>
          <p:nvPr/>
        </p:nvPicPr>
        <p:blipFill>
          <a:blip r:embed="rId3" cstate="print"/>
          <a:srcRect/>
          <a:stretch>
            <a:fillRect/>
          </a:stretch>
        </p:blipFill>
        <p:spPr bwMode="auto">
          <a:xfrm>
            <a:off x="5770563" y="1485900"/>
            <a:ext cx="3097212" cy="4876800"/>
          </a:xfrm>
          <a:prstGeom prst="rect">
            <a:avLst/>
          </a:prstGeom>
          <a:noFill/>
          <a:ln w="3175">
            <a:solidFill>
              <a:schemeClr val="tx1"/>
            </a:solidFill>
            <a:miter lim="800000"/>
            <a:headEnd/>
            <a:tailEnd/>
          </a:ln>
        </p:spPr>
      </p:pic>
      <p:pic>
        <p:nvPicPr>
          <p:cNvPr id="13315" name="Picture 6" descr="IMG_2998"/>
          <p:cNvPicPr>
            <a:picLocks noChangeAspect="1" noChangeArrowheads="1"/>
          </p:cNvPicPr>
          <p:nvPr/>
        </p:nvPicPr>
        <p:blipFill>
          <a:blip r:embed="rId4" cstate="print"/>
          <a:srcRect/>
          <a:stretch>
            <a:fillRect/>
          </a:stretch>
        </p:blipFill>
        <p:spPr bwMode="auto">
          <a:xfrm>
            <a:off x="204788" y="1471613"/>
            <a:ext cx="5384800" cy="3587750"/>
          </a:xfrm>
          <a:prstGeom prst="rect">
            <a:avLst/>
          </a:prstGeom>
          <a:noFill/>
          <a:ln w="3175">
            <a:solidFill>
              <a:schemeClr val="tx1"/>
            </a:solidFill>
            <a:miter lim="800000"/>
            <a:headEnd/>
            <a:tailEnd/>
          </a:ln>
        </p:spPr>
      </p:pic>
      <p:sp>
        <p:nvSpPr>
          <p:cNvPr id="13316" name="Text Box 7"/>
          <p:cNvSpPr txBox="1">
            <a:spLocks noChangeArrowheads="1"/>
          </p:cNvSpPr>
          <p:nvPr/>
        </p:nvSpPr>
        <p:spPr bwMode="auto">
          <a:xfrm>
            <a:off x="6786563" y="1562100"/>
            <a:ext cx="1987550" cy="854075"/>
          </a:xfrm>
          <a:prstGeom prst="rect">
            <a:avLst/>
          </a:prstGeom>
          <a:noFill/>
          <a:ln w="9525">
            <a:noFill/>
            <a:miter lim="800000"/>
            <a:headEnd/>
            <a:tailEnd/>
          </a:ln>
        </p:spPr>
        <p:txBody>
          <a:bodyPr>
            <a:spAutoFit/>
          </a:bodyPr>
          <a:lstStyle/>
          <a:p>
            <a:pPr algn="r" eaLnBrk="0" hangingPunct="0">
              <a:lnSpc>
                <a:spcPct val="75000"/>
              </a:lnSpc>
              <a:spcBef>
                <a:spcPct val="50000"/>
              </a:spcBef>
            </a:pPr>
            <a:r>
              <a:rPr lang="en-US" u="sng">
                <a:solidFill>
                  <a:srgbClr val="FFFFFF"/>
                </a:solidFill>
                <a:latin typeface="Century Gothic" pitchFamily="34" charset="0"/>
              </a:rPr>
              <a:t>7</a:t>
            </a:r>
            <a:r>
              <a:rPr lang="en-US">
                <a:solidFill>
                  <a:srgbClr val="FFFFFF"/>
                </a:solidFill>
                <a:latin typeface="Century Gothic" pitchFamily="34" charset="0"/>
              </a:rPr>
              <a:t> pounds of explosives</a:t>
            </a:r>
          </a:p>
          <a:p>
            <a:pPr algn="r" eaLnBrk="0" hangingPunct="0">
              <a:lnSpc>
                <a:spcPct val="75000"/>
              </a:lnSpc>
              <a:spcBef>
                <a:spcPct val="50000"/>
              </a:spcBef>
            </a:pPr>
            <a:r>
              <a:rPr lang="en-US" u="sng">
                <a:solidFill>
                  <a:srgbClr val="FFFFFF"/>
                </a:solidFill>
                <a:latin typeface="Century Gothic" pitchFamily="34" charset="0"/>
              </a:rPr>
              <a:t>UN</a:t>
            </a:r>
            <a:r>
              <a:rPr lang="en-US">
                <a:solidFill>
                  <a:srgbClr val="FFFFFF"/>
                </a:solidFill>
                <a:latin typeface="Century Gothic" pitchFamily="34" charset="0"/>
              </a:rPr>
              <a:t>CONFINED</a:t>
            </a:r>
          </a:p>
        </p:txBody>
      </p:sp>
      <p:sp>
        <p:nvSpPr>
          <p:cNvPr id="13317" name="Text Box 8"/>
          <p:cNvSpPr txBox="1">
            <a:spLocks noChangeArrowheads="1"/>
          </p:cNvSpPr>
          <p:nvPr/>
        </p:nvSpPr>
        <p:spPr bwMode="auto">
          <a:xfrm>
            <a:off x="242888" y="4035425"/>
            <a:ext cx="4740275" cy="765175"/>
          </a:xfrm>
          <a:prstGeom prst="rect">
            <a:avLst/>
          </a:prstGeom>
          <a:noFill/>
          <a:ln w="9525">
            <a:noFill/>
            <a:miter lim="800000"/>
            <a:headEnd/>
            <a:tailEnd/>
          </a:ln>
        </p:spPr>
        <p:txBody>
          <a:bodyPr>
            <a:spAutoFit/>
          </a:bodyPr>
          <a:lstStyle/>
          <a:p>
            <a:pPr eaLnBrk="0" hangingPunct="0">
              <a:lnSpc>
                <a:spcPct val="50000"/>
              </a:lnSpc>
              <a:spcBef>
                <a:spcPct val="50000"/>
              </a:spcBef>
            </a:pPr>
            <a:r>
              <a:rPr lang="en-US" sz="2800" u="sng">
                <a:solidFill>
                  <a:schemeClr val="bg1"/>
                </a:solidFill>
                <a:latin typeface="Century Gothic" pitchFamily="34" charset="0"/>
              </a:rPr>
              <a:t>3000</a:t>
            </a:r>
            <a:r>
              <a:rPr lang="en-US" sz="2800">
                <a:solidFill>
                  <a:schemeClr val="bg1"/>
                </a:solidFill>
                <a:latin typeface="Century Gothic" pitchFamily="34" charset="0"/>
              </a:rPr>
              <a:t> pounds of explosives</a:t>
            </a:r>
          </a:p>
          <a:p>
            <a:pPr eaLnBrk="0" hangingPunct="0">
              <a:lnSpc>
                <a:spcPct val="50000"/>
              </a:lnSpc>
              <a:spcBef>
                <a:spcPct val="50000"/>
              </a:spcBef>
            </a:pPr>
            <a:r>
              <a:rPr lang="en-US" sz="2800">
                <a:solidFill>
                  <a:schemeClr val="bg1"/>
                </a:solidFill>
                <a:latin typeface="Century Gothic" pitchFamily="34" charset="0"/>
              </a:rPr>
              <a:t>CONFINED</a:t>
            </a:r>
          </a:p>
        </p:txBody>
      </p:sp>
      <p:sp>
        <p:nvSpPr>
          <p:cNvPr id="13318"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72A37E28-E164-4C1E-BAE7-42C78C3888AE}" type="slidenum">
              <a:rPr lang="en-US" sz="1000">
                <a:solidFill>
                  <a:srgbClr val="000000"/>
                </a:solidFill>
                <a:latin typeface="Century Gothic" pitchFamily="34" charset="0"/>
              </a:rPr>
              <a:pPr algn="r" eaLnBrk="0" hangingPunct="0"/>
              <a:t>14</a:t>
            </a:fld>
            <a:endParaRPr lang="en-US" sz="1000">
              <a:solidFill>
                <a:srgbClr val="000000"/>
              </a:solidFill>
              <a:latin typeface="Century Gothic" pitchFamily="34" charset="0"/>
            </a:endParaRPr>
          </a:p>
        </p:txBody>
      </p:sp>
      <p:sp>
        <p:nvSpPr>
          <p:cNvPr id="13319" name="Title 9"/>
          <p:cNvSpPr>
            <a:spLocks noGrp="1"/>
          </p:cNvSpPr>
          <p:nvPr>
            <p:ph type="title"/>
          </p:nvPr>
        </p:nvSpPr>
        <p:spPr>
          <a:xfrm>
            <a:off x="0" y="323850"/>
            <a:ext cx="9144000" cy="827088"/>
          </a:xfrm>
        </p:spPr>
        <p:txBody>
          <a:bodyPr/>
          <a:lstStyle/>
          <a:p>
            <a:r>
              <a:rPr lang="en-US" sz="3600" b="1" smtClean="0">
                <a:latin typeface="Tahoma" pitchFamily="34" charset="0"/>
                <a:cs typeface="Tahoma" pitchFamily="34" charset="0"/>
              </a:rPr>
              <a:t>CONFINED vs. UNCONFINED BLASTING</a:t>
            </a: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D92CF817-A798-4B3C-B263-E9BE50677919}" type="slidenum">
              <a:rPr lang="en-US" sz="1000">
                <a:solidFill>
                  <a:srgbClr val="000000"/>
                </a:solidFill>
                <a:latin typeface="Century Gothic" pitchFamily="34" charset="0"/>
              </a:rPr>
              <a:pPr algn="r" eaLnBrk="0" hangingPunct="0"/>
              <a:t>15</a:t>
            </a:fld>
            <a:endParaRPr lang="en-US" sz="1000">
              <a:solidFill>
                <a:srgbClr val="000000"/>
              </a:solidFill>
              <a:latin typeface="Century Gothic" pitchFamily="34" charset="0"/>
            </a:endParaRPr>
          </a:p>
        </p:txBody>
      </p:sp>
      <p:sp>
        <p:nvSpPr>
          <p:cNvPr id="9" name="Rectangle 5"/>
          <p:cNvSpPr txBox="1">
            <a:spLocks noChangeArrowheads="1"/>
          </p:cNvSpPr>
          <p:nvPr/>
        </p:nvSpPr>
        <p:spPr bwMode="auto">
          <a:xfrm>
            <a:off x="503238" y="2970213"/>
            <a:ext cx="8061325" cy="1931987"/>
          </a:xfrm>
          <a:prstGeom prst="rect">
            <a:avLst/>
          </a:prstGeom>
          <a:noFill/>
          <a:ln w="9525">
            <a:noFill/>
            <a:miter lim="800000"/>
            <a:headEnd/>
            <a:tailEnd/>
          </a:ln>
        </p:spPr>
        <p:txBody>
          <a:bodyPr/>
          <a:lstStyle/>
          <a:p>
            <a:pPr algn="ctr">
              <a:spcBef>
                <a:spcPct val="20000"/>
              </a:spcBef>
              <a:buClr>
                <a:schemeClr val="accent1">
                  <a:lumMod val="50000"/>
                </a:schemeClr>
              </a:buClr>
              <a:buSzPct val="100000"/>
              <a:buFont typeface="Wingdings" pitchFamily="2" charset="2"/>
              <a:buNone/>
              <a:defRPr/>
            </a:pPr>
            <a:r>
              <a:rPr lang="en-US" sz="2800" u="sng" kern="0" dirty="0">
                <a:latin typeface="Tahoma" pitchFamily="34" charset="0"/>
                <a:ea typeface="Tahoma" pitchFamily="34" charset="0"/>
                <a:cs typeface="Tahoma" pitchFamily="34" charset="0"/>
              </a:rPr>
              <a:t>Confined</a:t>
            </a:r>
            <a:r>
              <a:rPr lang="en-US" sz="2800" kern="0" dirty="0">
                <a:latin typeface="Tahoma" pitchFamily="34" charset="0"/>
                <a:ea typeface="Tahoma" pitchFamily="34" charset="0"/>
                <a:cs typeface="Tahoma" pitchFamily="34" charset="0"/>
              </a:rPr>
              <a:t> underwater blasting can be used as a successful and efficient construction technique to pre-treat and crack hard rock, </a:t>
            </a:r>
            <a:br>
              <a:rPr lang="en-US" sz="2800" kern="0" dirty="0">
                <a:latin typeface="Tahoma" pitchFamily="34" charset="0"/>
                <a:ea typeface="Tahoma" pitchFamily="34" charset="0"/>
                <a:cs typeface="Tahoma" pitchFamily="34" charset="0"/>
              </a:rPr>
            </a:br>
            <a:r>
              <a:rPr lang="en-US" sz="2800" kern="0" dirty="0">
                <a:latin typeface="Tahoma" pitchFamily="34" charset="0"/>
                <a:ea typeface="Tahoma" pitchFamily="34" charset="0"/>
                <a:cs typeface="Tahoma" pitchFamily="34" charset="0"/>
              </a:rPr>
              <a:t>and with minimal impacts</a:t>
            </a:r>
          </a:p>
          <a:p>
            <a:pPr marL="342900" indent="-342900" algn="ctr">
              <a:spcBef>
                <a:spcPct val="20000"/>
              </a:spcBef>
              <a:buClr>
                <a:schemeClr val="accent1">
                  <a:lumMod val="50000"/>
                </a:schemeClr>
              </a:buClr>
              <a:buSzPct val="100000"/>
              <a:buFont typeface="Wingdings" pitchFamily="2" charset="2"/>
              <a:buChar char="§"/>
              <a:defRPr/>
            </a:pPr>
            <a:endParaRPr lang="en-US" sz="2800" kern="0" dirty="0">
              <a:latin typeface="Tahoma" pitchFamily="34" charset="0"/>
              <a:ea typeface="Tahoma" pitchFamily="34" charset="0"/>
              <a:cs typeface="Tahoma" pitchFamily="34" charset="0"/>
            </a:endParaRPr>
          </a:p>
          <a:p>
            <a:pPr marL="342900" indent="-342900" algn="ctr">
              <a:spcBef>
                <a:spcPct val="20000"/>
              </a:spcBef>
              <a:buClr>
                <a:schemeClr val="accent1">
                  <a:lumMod val="50000"/>
                </a:schemeClr>
              </a:buClr>
              <a:buSzPct val="100000"/>
              <a:buFont typeface="Wingdings" pitchFamily="2" charset="2"/>
              <a:buChar char="§"/>
              <a:defRPr/>
            </a:pPr>
            <a:endParaRPr lang="en-US" sz="2800" kern="0" dirty="0">
              <a:latin typeface="Tahoma" pitchFamily="34" charset="0"/>
              <a:ea typeface="Tahoma" pitchFamily="34" charset="0"/>
              <a:cs typeface="Tahoma" pitchFamily="34" charset="0"/>
            </a:endParaRPr>
          </a:p>
        </p:txBody>
      </p:sp>
      <p:pic>
        <p:nvPicPr>
          <p:cNvPr id="14340" name="Picture 8" descr="shot one"/>
          <p:cNvPicPr>
            <a:picLocks noChangeAspect="1" noChangeArrowheads="1"/>
          </p:cNvPicPr>
          <p:nvPr/>
        </p:nvPicPr>
        <p:blipFill>
          <a:blip r:embed="rId3" cstate="print"/>
          <a:srcRect l="2536" r="3841"/>
          <a:stretch>
            <a:fillRect/>
          </a:stretch>
        </p:blipFill>
        <p:spPr bwMode="auto">
          <a:xfrm>
            <a:off x="4779963" y="850900"/>
            <a:ext cx="4148137" cy="2035175"/>
          </a:xfrm>
          <a:prstGeom prst="rect">
            <a:avLst/>
          </a:prstGeom>
          <a:noFill/>
          <a:ln w="3175">
            <a:solidFill>
              <a:schemeClr val="tx1"/>
            </a:solidFill>
            <a:miter lim="800000"/>
            <a:headEnd/>
            <a:tailEnd/>
          </a:ln>
        </p:spPr>
      </p:pic>
      <p:pic>
        <p:nvPicPr>
          <p:cNvPr id="14341" name="Picture 6" descr="IMG_2998"/>
          <p:cNvPicPr>
            <a:picLocks noChangeAspect="1" noChangeArrowheads="1"/>
          </p:cNvPicPr>
          <p:nvPr/>
        </p:nvPicPr>
        <p:blipFill>
          <a:blip r:embed="rId4" cstate="print"/>
          <a:srcRect b="21167"/>
          <a:stretch>
            <a:fillRect/>
          </a:stretch>
        </p:blipFill>
        <p:spPr bwMode="auto">
          <a:xfrm>
            <a:off x="144463" y="838200"/>
            <a:ext cx="3884612" cy="2039938"/>
          </a:xfrm>
          <a:prstGeom prst="rect">
            <a:avLst/>
          </a:prstGeom>
          <a:noFill/>
          <a:ln w="3175">
            <a:solidFill>
              <a:schemeClr val="tx1"/>
            </a:solidFill>
            <a:miter lim="800000"/>
            <a:headEnd/>
            <a:tailEnd/>
          </a:ln>
        </p:spPr>
      </p:pic>
      <p:sp>
        <p:nvSpPr>
          <p:cNvPr id="14342" name="TextBox 7"/>
          <p:cNvSpPr txBox="1">
            <a:spLocks noChangeArrowheads="1"/>
          </p:cNvSpPr>
          <p:nvPr/>
        </p:nvSpPr>
        <p:spPr bwMode="auto">
          <a:xfrm>
            <a:off x="4137025" y="1323975"/>
            <a:ext cx="487363" cy="715963"/>
          </a:xfrm>
          <a:prstGeom prst="rect">
            <a:avLst/>
          </a:prstGeom>
          <a:noFill/>
          <a:ln w="9525">
            <a:noFill/>
            <a:miter lim="800000"/>
            <a:headEnd/>
            <a:tailEnd/>
          </a:ln>
        </p:spPr>
        <p:txBody>
          <a:bodyPr>
            <a:spAutoFit/>
          </a:bodyPr>
          <a:lstStyle/>
          <a:p>
            <a:pPr algn="ctr" eaLnBrk="0" hangingPunct="0">
              <a:lnSpc>
                <a:spcPct val="75000"/>
              </a:lnSpc>
              <a:spcBef>
                <a:spcPct val="50000"/>
              </a:spcBef>
            </a:pPr>
            <a:r>
              <a:rPr lang="en-US" sz="5400" b="1">
                <a:solidFill>
                  <a:srgbClr val="000000"/>
                </a:solidFill>
                <a:latin typeface="Tahoma" pitchFamily="34" charset="0"/>
              </a:rPr>
              <a:t>=</a:t>
            </a:r>
          </a:p>
        </p:txBody>
      </p:sp>
      <p:cxnSp>
        <p:nvCxnSpPr>
          <p:cNvPr id="14" name="Straight Connector 13"/>
          <p:cNvCxnSpPr/>
          <p:nvPr/>
        </p:nvCxnSpPr>
        <p:spPr>
          <a:xfrm flipH="1">
            <a:off x="4149725" y="1309688"/>
            <a:ext cx="434975" cy="655637"/>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7" descr="stemming and model"/>
          <p:cNvPicPr>
            <a:picLocks noChangeAspect="1" noChangeArrowheads="1"/>
          </p:cNvPicPr>
          <p:nvPr/>
        </p:nvPicPr>
        <p:blipFill>
          <a:blip r:embed="rId3" cstate="print"/>
          <a:srcRect/>
          <a:stretch>
            <a:fillRect/>
          </a:stretch>
        </p:blipFill>
        <p:spPr bwMode="auto">
          <a:xfrm>
            <a:off x="4906963" y="998538"/>
            <a:ext cx="3432175" cy="4575175"/>
          </a:xfrm>
          <a:prstGeom prst="rect">
            <a:avLst/>
          </a:prstGeom>
          <a:noFill/>
          <a:ln w="3175">
            <a:solidFill>
              <a:schemeClr val="tx1"/>
            </a:solidFill>
            <a:miter lim="800000"/>
            <a:headEnd/>
            <a:tailEnd/>
          </a:ln>
        </p:spPr>
      </p:pic>
      <p:pic>
        <p:nvPicPr>
          <p:cNvPr id="10248" name="Picture 8" descr="stemmed_charge"/>
          <p:cNvPicPr>
            <a:picLocks noChangeAspect="1" noChangeArrowheads="1"/>
          </p:cNvPicPr>
          <p:nvPr/>
        </p:nvPicPr>
        <p:blipFill>
          <a:blip r:embed="rId4" cstate="print"/>
          <a:srcRect l="12346" r="15433"/>
          <a:stretch>
            <a:fillRect/>
          </a:stretch>
        </p:blipFill>
        <p:spPr bwMode="auto">
          <a:xfrm>
            <a:off x="884238" y="1012825"/>
            <a:ext cx="3806825" cy="3492500"/>
          </a:xfrm>
          <a:prstGeom prst="rect">
            <a:avLst/>
          </a:prstGeom>
          <a:noFill/>
          <a:ln w="9525">
            <a:solidFill>
              <a:schemeClr val="accent1">
                <a:lumMod val="50000"/>
              </a:schemeClr>
            </a:solidFill>
            <a:miter lim="800000"/>
            <a:headEnd/>
            <a:tailEnd/>
          </a:ln>
        </p:spPr>
      </p:pic>
      <p:sp>
        <p:nvSpPr>
          <p:cNvPr id="15364" name="Text Box 9"/>
          <p:cNvSpPr txBox="1">
            <a:spLocks noChangeArrowheads="1"/>
          </p:cNvSpPr>
          <p:nvPr/>
        </p:nvSpPr>
        <p:spPr bwMode="auto">
          <a:xfrm>
            <a:off x="7440613" y="4002088"/>
            <a:ext cx="1108075" cy="1062037"/>
          </a:xfrm>
          <a:prstGeom prst="rect">
            <a:avLst/>
          </a:prstGeom>
          <a:solidFill>
            <a:schemeClr val="tx1"/>
          </a:solidFill>
          <a:ln w="9525">
            <a:noFill/>
            <a:miter lim="800000"/>
            <a:headEnd/>
            <a:tailEnd/>
          </a:ln>
        </p:spPr>
        <p:txBody>
          <a:bodyPr wrap="none">
            <a:spAutoFit/>
          </a:bodyPr>
          <a:lstStyle/>
          <a:p>
            <a:pPr algn="ctr" eaLnBrk="0" hangingPunct="0">
              <a:lnSpc>
                <a:spcPct val="75000"/>
              </a:lnSpc>
              <a:spcBef>
                <a:spcPct val="50000"/>
              </a:spcBef>
            </a:pPr>
            <a:endParaRPr lang="en-US" sz="1400">
              <a:solidFill>
                <a:srgbClr val="FFFFFF"/>
              </a:solidFill>
              <a:latin typeface="Century Gothic" pitchFamily="34" charset="0"/>
            </a:endParaRPr>
          </a:p>
          <a:p>
            <a:pPr algn="ctr" eaLnBrk="0" hangingPunct="0">
              <a:lnSpc>
                <a:spcPct val="75000"/>
              </a:lnSpc>
              <a:spcBef>
                <a:spcPct val="50000"/>
              </a:spcBef>
            </a:pPr>
            <a:r>
              <a:rPr lang="en-US" sz="1400">
                <a:solidFill>
                  <a:srgbClr val="FFFFFF"/>
                </a:solidFill>
                <a:latin typeface="Century Gothic" pitchFamily="34" charset="0"/>
              </a:rPr>
              <a:t>STEMMING</a:t>
            </a:r>
          </a:p>
          <a:p>
            <a:pPr algn="ctr" eaLnBrk="0" hangingPunct="0">
              <a:lnSpc>
                <a:spcPct val="75000"/>
              </a:lnSpc>
              <a:spcBef>
                <a:spcPct val="50000"/>
              </a:spcBef>
            </a:pPr>
            <a:r>
              <a:rPr lang="en-US" sz="1400">
                <a:solidFill>
                  <a:srgbClr val="FFFFFF"/>
                </a:solidFill>
                <a:latin typeface="Century Gothic" pitchFamily="34" charset="0"/>
              </a:rPr>
              <a:t>MATERIAL</a:t>
            </a:r>
          </a:p>
          <a:p>
            <a:pPr algn="ctr" eaLnBrk="0" hangingPunct="0">
              <a:lnSpc>
                <a:spcPct val="75000"/>
              </a:lnSpc>
              <a:spcBef>
                <a:spcPct val="50000"/>
              </a:spcBef>
            </a:pPr>
            <a:endParaRPr lang="en-US" sz="1400">
              <a:solidFill>
                <a:srgbClr val="FFFFFF"/>
              </a:solidFill>
              <a:latin typeface="Century Gothic" pitchFamily="34" charset="0"/>
            </a:endParaRPr>
          </a:p>
        </p:txBody>
      </p:sp>
      <p:sp>
        <p:nvSpPr>
          <p:cNvPr id="65546" name="AutoShape 10"/>
          <p:cNvSpPr>
            <a:spLocks/>
          </p:cNvSpPr>
          <p:nvPr/>
        </p:nvSpPr>
        <p:spPr bwMode="auto">
          <a:xfrm>
            <a:off x="7067550" y="3771900"/>
            <a:ext cx="277813" cy="1346200"/>
          </a:xfrm>
          <a:prstGeom prst="rightBrace">
            <a:avLst>
              <a:gd name="adj1" fmla="val 76698"/>
              <a:gd name="adj2" fmla="val 50000"/>
            </a:avLst>
          </a:prstGeom>
          <a:noFill/>
          <a:ln w="19050">
            <a:solidFill>
              <a:schemeClr val="bg1"/>
            </a:solidFill>
            <a:round/>
            <a:headEnd/>
            <a:tailEnd/>
          </a:ln>
          <a:effectLst>
            <a:outerShdw dist="17961" dir="2700000" algn="ctr" rotWithShape="0">
              <a:schemeClr val="tx1"/>
            </a:outerShdw>
          </a:effectLst>
        </p:spPr>
        <p:txBody>
          <a:bodyPr wrap="none" anchor="ctr"/>
          <a:lstStyle/>
          <a:p>
            <a:pPr algn="ctr" eaLnBrk="0" hangingPunct="0">
              <a:lnSpc>
                <a:spcPct val="75000"/>
              </a:lnSpc>
              <a:spcBef>
                <a:spcPct val="50000"/>
              </a:spcBef>
              <a:defRPr/>
            </a:pPr>
            <a:endParaRPr lang="en-US" sz="1400" b="1">
              <a:solidFill>
                <a:srgbClr val="000000"/>
              </a:solidFill>
              <a:latin typeface="Tahoma" pitchFamily="34" charset="0"/>
            </a:endParaRPr>
          </a:p>
        </p:txBody>
      </p:sp>
      <p:sp>
        <p:nvSpPr>
          <p:cNvPr id="15366"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2313C908-BCA3-4819-BE60-FD31A7A23A3E}" type="slidenum">
              <a:rPr lang="en-US" sz="1000">
                <a:solidFill>
                  <a:srgbClr val="000000"/>
                </a:solidFill>
                <a:latin typeface="Century Gothic" pitchFamily="34" charset="0"/>
              </a:rPr>
              <a:pPr algn="r" eaLnBrk="0" hangingPunct="0"/>
              <a:t>16</a:t>
            </a:fld>
            <a:endParaRPr lang="en-US" sz="1000">
              <a:solidFill>
                <a:srgbClr val="000000"/>
              </a:solidFill>
              <a:latin typeface="Century Gothic" pitchFamily="34" charset="0"/>
            </a:endParaRPr>
          </a:p>
        </p:txBody>
      </p:sp>
      <p:sp>
        <p:nvSpPr>
          <p:cNvPr id="15367" name="Title 10"/>
          <p:cNvSpPr>
            <a:spLocks noGrp="1"/>
          </p:cNvSpPr>
          <p:nvPr>
            <p:ph type="title"/>
          </p:nvPr>
        </p:nvSpPr>
        <p:spPr>
          <a:xfrm>
            <a:off x="0" y="174625"/>
            <a:ext cx="9144000" cy="827088"/>
          </a:xfrm>
        </p:spPr>
        <p:txBody>
          <a:bodyPr/>
          <a:lstStyle/>
          <a:p>
            <a:r>
              <a:rPr lang="en-US" b="1" smtClean="0">
                <a:latin typeface="Tahoma" pitchFamily="34" charset="0"/>
                <a:cs typeface="Tahoma" pitchFamily="34" charset="0"/>
              </a:rPr>
              <a:t>BLASTING OVERVIEW</a:t>
            </a:r>
          </a:p>
        </p:txBody>
      </p:sp>
      <p:sp>
        <p:nvSpPr>
          <p:cNvPr id="15368" name="TextBox 8"/>
          <p:cNvSpPr txBox="1">
            <a:spLocks noChangeArrowheads="1"/>
          </p:cNvSpPr>
          <p:nvPr/>
        </p:nvSpPr>
        <p:spPr bwMode="auto">
          <a:xfrm>
            <a:off x="803275" y="4645025"/>
            <a:ext cx="4264025" cy="830263"/>
          </a:xfrm>
          <a:prstGeom prst="rect">
            <a:avLst/>
          </a:prstGeom>
          <a:noFill/>
          <a:ln w="9525">
            <a:noFill/>
            <a:miter lim="800000"/>
            <a:headEnd/>
            <a:tailEnd/>
          </a:ln>
        </p:spPr>
        <p:txBody>
          <a:bodyPr>
            <a:spAutoFit/>
          </a:bodyPr>
          <a:lstStyle/>
          <a:p>
            <a:pPr marL="228600" indent="-228600" eaLnBrk="0" hangingPunct="0">
              <a:lnSpc>
                <a:spcPct val="75000"/>
              </a:lnSpc>
              <a:spcBef>
                <a:spcPct val="50000"/>
              </a:spcBef>
              <a:buClr>
                <a:schemeClr val="tx1"/>
              </a:buClr>
              <a:buFont typeface="Wingdings" pitchFamily="2" charset="2"/>
              <a:buChar char="§"/>
            </a:pPr>
            <a:r>
              <a:rPr lang="en-US" sz="2400">
                <a:solidFill>
                  <a:srgbClr val="000000"/>
                </a:solidFill>
                <a:latin typeface="Tahoma" pitchFamily="34" charset="0"/>
                <a:cs typeface="Tahoma" pitchFamily="34" charset="0"/>
              </a:rPr>
              <a:t>Pressure Reduction ≥ 90%</a:t>
            </a:r>
          </a:p>
          <a:p>
            <a:pPr marL="228600" indent="-228600" eaLnBrk="0" hangingPunct="0">
              <a:lnSpc>
                <a:spcPct val="75000"/>
              </a:lnSpc>
              <a:spcBef>
                <a:spcPct val="50000"/>
              </a:spcBef>
              <a:buClr>
                <a:schemeClr val="tx1"/>
              </a:buClr>
              <a:buFont typeface="Wingdings" pitchFamily="2" charset="2"/>
              <a:buChar char="§"/>
            </a:pPr>
            <a:r>
              <a:rPr lang="en-US" sz="2400">
                <a:solidFill>
                  <a:srgbClr val="000000"/>
                </a:solidFill>
                <a:latin typeface="Tahoma" pitchFamily="34" charset="0"/>
                <a:cs typeface="Tahoma" pitchFamily="34" charset="0"/>
              </a:rPr>
              <a:t>Smaller impact area</a:t>
            </a:r>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3" descr="MiamiH8-2-05_0092"/>
          <p:cNvPicPr>
            <a:picLocks noChangeAspect="1" noChangeArrowheads="1"/>
          </p:cNvPicPr>
          <p:nvPr/>
        </p:nvPicPr>
        <p:blipFill>
          <a:blip r:embed="rId3" cstate="print"/>
          <a:srcRect t="14537" b="42149"/>
          <a:stretch>
            <a:fillRect/>
          </a:stretch>
        </p:blipFill>
        <p:spPr bwMode="auto">
          <a:xfrm>
            <a:off x="225425" y="828675"/>
            <a:ext cx="8699500" cy="2506663"/>
          </a:xfrm>
          <a:prstGeom prst="rect">
            <a:avLst/>
          </a:prstGeom>
          <a:noFill/>
          <a:ln w="3175">
            <a:solidFill>
              <a:schemeClr val="tx1"/>
            </a:solidFill>
            <a:miter lim="800000"/>
            <a:headEnd/>
            <a:tailEnd/>
          </a:ln>
        </p:spPr>
      </p:pic>
      <p:sp>
        <p:nvSpPr>
          <p:cNvPr id="16387" name="Rectangle 4"/>
          <p:cNvSpPr>
            <a:spLocks noGrp="1" noChangeArrowheads="1"/>
          </p:cNvSpPr>
          <p:nvPr>
            <p:ph type="body" idx="1"/>
          </p:nvPr>
        </p:nvSpPr>
        <p:spPr>
          <a:xfrm>
            <a:off x="220663" y="3344863"/>
            <a:ext cx="5534025" cy="2363787"/>
          </a:xfrm>
        </p:spPr>
        <p:txBody>
          <a:bodyPr/>
          <a:lstStyle/>
          <a:p>
            <a:pPr eaLnBrk="1" hangingPunct="1">
              <a:lnSpc>
                <a:spcPct val="90000"/>
              </a:lnSpc>
              <a:buFont typeface="Wingdings" pitchFamily="2" charset="2"/>
              <a:buChar char="§"/>
            </a:pPr>
            <a:r>
              <a:rPr lang="en-US" sz="2600" smtClean="0">
                <a:latin typeface="Tahoma" pitchFamily="34" charset="0"/>
                <a:cs typeface="Tahoma" pitchFamily="34" charset="0"/>
              </a:rPr>
              <a:t>Delays</a:t>
            </a:r>
          </a:p>
          <a:p>
            <a:pPr eaLnBrk="1" hangingPunct="1">
              <a:lnSpc>
                <a:spcPct val="90000"/>
              </a:lnSpc>
              <a:buFont typeface="Wingdings" pitchFamily="2" charset="2"/>
              <a:buChar char="§"/>
            </a:pPr>
            <a:r>
              <a:rPr lang="en-US" sz="2600" smtClean="0">
                <a:latin typeface="Tahoma" pitchFamily="34" charset="0"/>
                <a:cs typeface="Tahoma" pitchFamily="34" charset="0"/>
              </a:rPr>
              <a:t>One “shot”</a:t>
            </a:r>
          </a:p>
          <a:p>
            <a:pPr eaLnBrk="1" hangingPunct="1">
              <a:lnSpc>
                <a:spcPct val="90000"/>
              </a:lnSpc>
              <a:buFont typeface="Wingdings" pitchFamily="2" charset="2"/>
              <a:buChar char="§"/>
            </a:pPr>
            <a:r>
              <a:rPr lang="en-US" sz="2600" smtClean="0">
                <a:latin typeface="Tahoma" pitchFamily="34" charset="0"/>
                <a:cs typeface="Tahoma" pitchFamily="34" charset="0"/>
              </a:rPr>
              <a:t>Channel closed 15 minutes </a:t>
            </a:r>
            <a:br>
              <a:rPr lang="en-US" sz="2600" smtClean="0">
                <a:latin typeface="Tahoma" pitchFamily="34" charset="0"/>
                <a:cs typeface="Tahoma" pitchFamily="34" charset="0"/>
              </a:rPr>
            </a:br>
            <a:r>
              <a:rPr lang="en-US" sz="2600" smtClean="0">
                <a:latin typeface="Tahoma" pitchFamily="34" charset="0"/>
                <a:cs typeface="Tahoma" pitchFamily="34" charset="0"/>
              </a:rPr>
              <a:t>before blast</a:t>
            </a:r>
          </a:p>
          <a:p>
            <a:pPr eaLnBrk="1" hangingPunct="1">
              <a:lnSpc>
                <a:spcPct val="90000"/>
              </a:lnSpc>
              <a:buFont typeface="Wingdings" pitchFamily="2" charset="2"/>
              <a:buChar char="§"/>
            </a:pPr>
            <a:r>
              <a:rPr lang="en-US" sz="2600" smtClean="0">
                <a:latin typeface="Tahoma" pitchFamily="34" charset="0"/>
                <a:cs typeface="Tahoma" pitchFamily="34" charset="0"/>
              </a:rPr>
              <a:t>“All-Clear”</a:t>
            </a:r>
          </a:p>
          <a:p>
            <a:pPr eaLnBrk="1" hangingPunct="1">
              <a:lnSpc>
                <a:spcPct val="90000"/>
              </a:lnSpc>
            </a:pPr>
            <a:endParaRPr lang="en-US" smtClean="0"/>
          </a:p>
        </p:txBody>
      </p:sp>
      <p:pic>
        <p:nvPicPr>
          <p:cNvPr id="16388" name="Picture 11" descr="DolphinDots.jpg"/>
          <p:cNvPicPr>
            <a:picLocks noChangeAspect="1"/>
          </p:cNvPicPr>
          <p:nvPr/>
        </p:nvPicPr>
        <p:blipFill>
          <a:blip r:embed="rId4" cstate="print"/>
          <a:srcRect t="2051"/>
          <a:stretch>
            <a:fillRect/>
          </a:stretch>
        </p:blipFill>
        <p:spPr bwMode="auto">
          <a:xfrm>
            <a:off x="5521325" y="3403600"/>
            <a:ext cx="3414713" cy="2952750"/>
          </a:xfrm>
          <a:prstGeom prst="rect">
            <a:avLst/>
          </a:prstGeom>
          <a:noFill/>
          <a:ln w="9525">
            <a:solidFill>
              <a:schemeClr val="tx1"/>
            </a:solidFill>
            <a:miter lim="800000"/>
            <a:headEnd/>
            <a:tailEnd/>
          </a:ln>
        </p:spPr>
      </p:pic>
      <p:sp>
        <p:nvSpPr>
          <p:cNvPr id="16389"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07D97CA9-90C1-4F66-BA63-5625D8D140EB}" type="slidenum">
              <a:rPr lang="en-US" sz="1000">
                <a:solidFill>
                  <a:srgbClr val="000000"/>
                </a:solidFill>
                <a:latin typeface="Century Gothic" pitchFamily="34" charset="0"/>
              </a:rPr>
              <a:pPr algn="r" eaLnBrk="0" hangingPunct="0"/>
              <a:t>17</a:t>
            </a:fld>
            <a:endParaRPr lang="en-US" sz="1000">
              <a:solidFill>
                <a:srgbClr val="000000"/>
              </a:solidFill>
              <a:latin typeface="Century Gothic" pitchFamily="34" charset="0"/>
            </a:endParaRPr>
          </a:p>
        </p:txBody>
      </p:sp>
      <p:sp>
        <p:nvSpPr>
          <p:cNvPr id="16390" name="Title 8"/>
          <p:cNvSpPr>
            <a:spLocks noGrp="1"/>
          </p:cNvSpPr>
          <p:nvPr>
            <p:ph type="title"/>
          </p:nvPr>
        </p:nvSpPr>
        <p:spPr>
          <a:xfrm>
            <a:off x="0" y="95250"/>
            <a:ext cx="9144000" cy="827088"/>
          </a:xfrm>
        </p:spPr>
        <p:txBody>
          <a:bodyPr/>
          <a:lstStyle/>
          <a:p>
            <a:r>
              <a:rPr lang="en-US" b="1" smtClean="0">
                <a:latin typeface="Tahoma" pitchFamily="34" charset="0"/>
                <a:cs typeface="Tahoma" pitchFamily="34" charset="0"/>
              </a:rPr>
              <a:t>BLASTING OVERVIEW</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ext Box 5"/>
          <p:cNvSpPr txBox="1">
            <a:spLocks noChangeArrowheads="1"/>
          </p:cNvSpPr>
          <p:nvPr/>
        </p:nvSpPr>
        <p:spPr bwMode="auto">
          <a:xfrm>
            <a:off x="5691188" y="2273300"/>
            <a:ext cx="3343275" cy="793750"/>
          </a:xfrm>
          <a:prstGeom prst="rect">
            <a:avLst/>
          </a:prstGeom>
          <a:noFill/>
          <a:ln w="9525">
            <a:noFill/>
            <a:miter lim="800000"/>
            <a:headEnd/>
            <a:tailEnd/>
          </a:ln>
        </p:spPr>
        <p:txBody>
          <a:bodyPr>
            <a:spAutoFit/>
          </a:bodyPr>
          <a:lstStyle/>
          <a:p>
            <a:pPr algn="r" eaLnBrk="0" hangingPunct="0">
              <a:lnSpc>
                <a:spcPct val="75000"/>
              </a:lnSpc>
              <a:spcBef>
                <a:spcPct val="50000"/>
              </a:spcBef>
              <a:buClr>
                <a:srgbClr val="FFCC00"/>
              </a:buClr>
            </a:pPr>
            <a:r>
              <a:rPr lang="en-US" sz="1400">
                <a:solidFill>
                  <a:srgbClr val="000000"/>
                </a:solidFill>
                <a:latin typeface="Century Gothic" pitchFamily="34" charset="0"/>
              </a:rPr>
              <a:t>R = 260 (cube root W)</a:t>
            </a:r>
          </a:p>
          <a:p>
            <a:pPr algn="r" eaLnBrk="0" hangingPunct="0">
              <a:lnSpc>
                <a:spcPct val="75000"/>
              </a:lnSpc>
              <a:spcBef>
                <a:spcPct val="50000"/>
              </a:spcBef>
              <a:buClr>
                <a:srgbClr val="FFCC00"/>
              </a:buClr>
            </a:pPr>
            <a:r>
              <a:rPr lang="en-US" sz="1400">
                <a:solidFill>
                  <a:srgbClr val="000000"/>
                </a:solidFill>
                <a:latin typeface="Century Gothic" pitchFamily="34" charset="0"/>
              </a:rPr>
              <a:t>R = Safety Radius</a:t>
            </a:r>
          </a:p>
          <a:p>
            <a:pPr algn="r" eaLnBrk="0" hangingPunct="0">
              <a:lnSpc>
                <a:spcPct val="75000"/>
              </a:lnSpc>
              <a:spcBef>
                <a:spcPct val="50000"/>
              </a:spcBef>
              <a:buClr>
                <a:srgbClr val="FFCC00"/>
              </a:buClr>
            </a:pPr>
            <a:r>
              <a:rPr lang="en-US" sz="1400">
                <a:solidFill>
                  <a:srgbClr val="000000"/>
                </a:solidFill>
                <a:latin typeface="Century Gothic" pitchFamily="34" charset="0"/>
              </a:rPr>
              <a:t>W = Weight of explosives</a:t>
            </a:r>
          </a:p>
        </p:txBody>
      </p:sp>
      <p:sp>
        <p:nvSpPr>
          <p:cNvPr id="17411" name="Text Box 7"/>
          <p:cNvSpPr txBox="1">
            <a:spLocks noChangeArrowheads="1"/>
          </p:cNvSpPr>
          <p:nvPr/>
        </p:nvSpPr>
        <p:spPr bwMode="auto">
          <a:xfrm>
            <a:off x="6742113" y="3306763"/>
            <a:ext cx="2457450" cy="1944687"/>
          </a:xfrm>
          <a:prstGeom prst="rect">
            <a:avLst/>
          </a:prstGeom>
          <a:noFill/>
          <a:ln w="9525">
            <a:noFill/>
            <a:miter lim="800000"/>
            <a:headEnd/>
            <a:tailEnd/>
          </a:ln>
        </p:spPr>
        <p:txBody>
          <a:bodyPr>
            <a:spAutoFit/>
          </a:bodyPr>
          <a:lstStyle/>
          <a:p>
            <a:pPr algn="ctr" eaLnBrk="0" hangingPunct="0">
              <a:lnSpc>
                <a:spcPct val="95000"/>
              </a:lnSpc>
              <a:spcBef>
                <a:spcPct val="50000"/>
              </a:spcBef>
              <a:buClr>
                <a:schemeClr val="tx1"/>
              </a:buClr>
              <a:buSzPct val="120000"/>
              <a:buFont typeface="Wingdings" pitchFamily="2" charset="2"/>
              <a:buChar char="§"/>
            </a:pPr>
            <a:r>
              <a:rPr lang="en-US" sz="1400">
                <a:solidFill>
                  <a:srgbClr val="000000"/>
                </a:solidFill>
                <a:latin typeface="Century Gothic" pitchFamily="34" charset="0"/>
              </a:rPr>
              <a:t>Danger Zone Radius = </a:t>
            </a:r>
            <a:br>
              <a:rPr lang="en-US" sz="1400">
                <a:solidFill>
                  <a:srgbClr val="000000"/>
                </a:solidFill>
                <a:latin typeface="Century Gothic" pitchFamily="34" charset="0"/>
              </a:rPr>
            </a:br>
            <a:r>
              <a:rPr lang="en-US" sz="1400">
                <a:solidFill>
                  <a:srgbClr val="000000"/>
                </a:solidFill>
                <a:latin typeface="Century Gothic" pitchFamily="34" charset="0"/>
              </a:rPr>
              <a:t>260 (lbs/delay)</a:t>
            </a:r>
            <a:br>
              <a:rPr lang="en-US" sz="1400">
                <a:solidFill>
                  <a:srgbClr val="000000"/>
                </a:solidFill>
                <a:latin typeface="Century Gothic" pitchFamily="34" charset="0"/>
              </a:rPr>
            </a:br>
            <a:endParaRPr lang="en-US" sz="1400">
              <a:solidFill>
                <a:srgbClr val="000000"/>
              </a:solidFill>
              <a:latin typeface="Century Gothic" pitchFamily="34" charset="0"/>
            </a:endParaRPr>
          </a:p>
          <a:p>
            <a:pPr algn="ctr" eaLnBrk="0" hangingPunct="0">
              <a:lnSpc>
                <a:spcPct val="95000"/>
              </a:lnSpc>
              <a:spcBef>
                <a:spcPct val="50000"/>
              </a:spcBef>
              <a:buClr>
                <a:schemeClr val="tx1"/>
              </a:buClr>
              <a:buSzPct val="120000"/>
              <a:buFont typeface="Wingdings" pitchFamily="2" charset="2"/>
              <a:buChar char="§"/>
            </a:pPr>
            <a:r>
              <a:rPr lang="en-US" sz="1400">
                <a:solidFill>
                  <a:srgbClr val="000000"/>
                </a:solidFill>
                <a:latin typeface="Century Gothic" pitchFamily="34" charset="0"/>
              </a:rPr>
              <a:t>Safety Zone Radius = </a:t>
            </a:r>
            <a:br>
              <a:rPr lang="en-US" sz="1400">
                <a:solidFill>
                  <a:srgbClr val="000000"/>
                </a:solidFill>
                <a:latin typeface="Century Gothic" pitchFamily="34" charset="0"/>
              </a:rPr>
            </a:br>
            <a:r>
              <a:rPr lang="en-US" sz="1400">
                <a:solidFill>
                  <a:srgbClr val="000000"/>
                </a:solidFill>
                <a:latin typeface="Century Gothic" pitchFamily="34" charset="0"/>
              </a:rPr>
              <a:t>520 (lbs/delay)</a:t>
            </a:r>
            <a:br>
              <a:rPr lang="en-US" sz="1400">
                <a:solidFill>
                  <a:srgbClr val="000000"/>
                </a:solidFill>
                <a:latin typeface="Century Gothic" pitchFamily="34" charset="0"/>
              </a:rPr>
            </a:br>
            <a:endParaRPr lang="en-US" sz="1400">
              <a:solidFill>
                <a:srgbClr val="000000"/>
              </a:solidFill>
              <a:latin typeface="Century Gothic" pitchFamily="34" charset="0"/>
            </a:endParaRPr>
          </a:p>
          <a:p>
            <a:pPr algn="ctr" eaLnBrk="0" hangingPunct="0">
              <a:lnSpc>
                <a:spcPct val="95000"/>
              </a:lnSpc>
              <a:spcBef>
                <a:spcPct val="50000"/>
              </a:spcBef>
              <a:buClr>
                <a:schemeClr val="tx1"/>
              </a:buClr>
              <a:buSzPct val="120000"/>
              <a:buFont typeface="Wingdings" pitchFamily="2" charset="2"/>
              <a:buChar char="§"/>
            </a:pPr>
            <a:r>
              <a:rPr lang="en-US" sz="1400">
                <a:solidFill>
                  <a:srgbClr val="000000"/>
                </a:solidFill>
                <a:latin typeface="Century Gothic" pitchFamily="34" charset="0"/>
              </a:rPr>
              <a:t>Watch Zone Radius = </a:t>
            </a:r>
            <a:br>
              <a:rPr lang="en-US" sz="1400">
                <a:solidFill>
                  <a:srgbClr val="000000"/>
                </a:solidFill>
                <a:latin typeface="Century Gothic" pitchFamily="34" charset="0"/>
              </a:rPr>
            </a:br>
            <a:r>
              <a:rPr lang="en-US" sz="1400">
                <a:solidFill>
                  <a:srgbClr val="000000"/>
                </a:solidFill>
                <a:latin typeface="Century Gothic" pitchFamily="34" charset="0"/>
              </a:rPr>
              <a:t>3[260 (lbs/delay)     ]</a:t>
            </a:r>
          </a:p>
        </p:txBody>
      </p:sp>
      <p:sp>
        <p:nvSpPr>
          <p:cNvPr id="17412" name="Text Box 8"/>
          <p:cNvSpPr txBox="1">
            <a:spLocks noChangeArrowheads="1"/>
          </p:cNvSpPr>
          <p:nvPr/>
        </p:nvSpPr>
        <p:spPr bwMode="auto">
          <a:xfrm>
            <a:off x="8405813" y="4948238"/>
            <a:ext cx="441325" cy="219075"/>
          </a:xfrm>
          <a:prstGeom prst="rect">
            <a:avLst/>
          </a:prstGeom>
          <a:noFill/>
          <a:ln w="9525">
            <a:noFill/>
            <a:miter lim="800000"/>
            <a:headEnd/>
            <a:tailEnd/>
          </a:ln>
        </p:spPr>
        <p:txBody>
          <a:bodyPr wrap="none">
            <a:spAutoFit/>
          </a:bodyPr>
          <a:lstStyle/>
          <a:p>
            <a:pPr algn="ctr" eaLnBrk="0" hangingPunct="0">
              <a:lnSpc>
                <a:spcPct val="75000"/>
              </a:lnSpc>
              <a:spcBef>
                <a:spcPct val="50000"/>
              </a:spcBef>
              <a:buClr>
                <a:srgbClr val="FF6600"/>
              </a:buClr>
              <a:buSzPct val="120000"/>
            </a:pPr>
            <a:r>
              <a:rPr lang="en-US" sz="1100">
                <a:solidFill>
                  <a:srgbClr val="000000"/>
                </a:solidFill>
                <a:latin typeface="Century Gothic" pitchFamily="34" charset="0"/>
              </a:rPr>
              <a:t>1/3 </a:t>
            </a:r>
          </a:p>
        </p:txBody>
      </p:sp>
      <p:sp>
        <p:nvSpPr>
          <p:cNvPr id="17413" name="Text Box 9"/>
          <p:cNvSpPr txBox="1">
            <a:spLocks noChangeArrowheads="1"/>
          </p:cNvSpPr>
          <p:nvPr/>
        </p:nvSpPr>
        <p:spPr bwMode="auto">
          <a:xfrm>
            <a:off x="8480425" y="3529013"/>
            <a:ext cx="403225" cy="220662"/>
          </a:xfrm>
          <a:prstGeom prst="rect">
            <a:avLst/>
          </a:prstGeom>
          <a:noFill/>
          <a:ln w="9525">
            <a:noFill/>
            <a:miter lim="800000"/>
            <a:headEnd/>
            <a:tailEnd/>
          </a:ln>
        </p:spPr>
        <p:txBody>
          <a:bodyPr wrap="none">
            <a:spAutoFit/>
          </a:bodyPr>
          <a:lstStyle/>
          <a:p>
            <a:pPr algn="ctr" eaLnBrk="0" hangingPunct="0">
              <a:lnSpc>
                <a:spcPct val="75000"/>
              </a:lnSpc>
              <a:spcBef>
                <a:spcPct val="50000"/>
              </a:spcBef>
              <a:buClr>
                <a:srgbClr val="FF6600"/>
              </a:buClr>
              <a:buSzPct val="120000"/>
            </a:pPr>
            <a:r>
              <a:rPr lang="en-US" sz="1100">
                <a:solidFill>
                  <a:srgbClr val="000000"/>
                </a:solidFill>
                <a:latin typeface="Century Gothic" pitchFamily="34" charset="0"/>
              </a:rPr>
              <a:t>1/3</a:t>
            </a:r>
          </a:p>
        </p:txBody>
      </p:sp>
      <p:sp>
        <p:nvSpPr>
          <p:cNvPr id="17414" name="Text Box 10"/>
          <p:cNvSpPr txBox="1">
            <a:spLocks noChangeArrowheads="1"/>
          </p:cNvSpPr>
          <p:nvPr/>
        </p:nvSpPr>
        <p:spPr bwMode="auto">
          <a:xfrm>
            <a:off x="8480425" y="4240213"/>
            <a:ext cx="403225" cy="219075"/>
          </a:xfrm>
          <a:prstGeom prst="rect">
            <a:avLst/>
          </a:prstGeom>
          <a:noFill/>
          <a:ln w="9525">
            <a:noFill/>
            <a:miter lim="800000"/>
            <a:headEnd/>
            <a:tailEnd/>
          </a:ln>
        </p:spPr>
        <p:txBody>
          <a:bodyPr wrap="none">
            <a:spAutoFit/>
          </a:bodyPr>
          <a:lstStyle/>
          <a:p>
            <a:pPr algn="ctr" eaLnBrk="0" hangingPunct="0">
              <a:lnSpc>
                <a:spcPct val="75000"/>
              </a:lnSpc>
              <a:spcBef>
                <a:spcPct val="50000"/>
              </a:spcBef>
              <a:buClr>
                <a:srgbClr val="FF6600"/>
              </a:buClr>
              <a:buSzPct val="120000"/>
            </a:pPr>
            <a:r>
              <a:rPr lang="en-US" sz="1100">
                <a:solidFill>
                  <a:srgbClr val="000000"/>
                </a:solidFill>
                <a:latin typeface="Century Gothic" pitchFamily="34" charset="0"/>
              </a:rPr>
              <a:t>1/3</a:t>
            </a:r>
          </a:p>
        </p:txBody>
      </p:sp>
      <p:sp>
        <p:nvSpPr>
          <p:cNvPr id="17415" name="AutoShape 12"/>
          <p:cNvSpPr>
            <a:spLocks/>
          </p:cNvSpPr>
          <p:nvPr/>
        </p:nvSpPr>
        <p:spPr bwMode="auto">
          <a:xfrm flipH="1" flipV="1">
            <a:off x="6764338" y="3249613"/>
            <a:ext cx="292100" cy="1928812"/>
          </a:xfrm>
          <a:prstGeom prst="rightBrace">
            <a:avLst>
              <a:gd name="adj1" fmla="val 38152"/>
              <a:gd name="adj2" fmla="val 50000"/>
            </a:avLst>
          </a:prstGeom>
          <a:noFill/>
          <a:ln w="25400">
            <a:solidFill>
              <a:schemeClr val="tx1"/>
            </a:solidFill>
            <a:round/>
            <a:headEnd/>
            <a:tailEnd/>
          </a:ln>
        </p:spPr>
        <p:txBody>
          <a:bodyPr wrap="none" anchor="ctr"/>
          <a:lstStyle/>
          <a:p>
            <a:pPr algn="ctr" eaLnBrk="0" hangingPunct="0">
              <a:lnSpc>
                <a:spcPct val="75000"/>
              </a:lnSpc>
              <a:spcBef>
                <a:spcPct val="50000"/>
              </a:spcBef>
            </a:pPr>
            <a:endParaRPr lang="en-US" sz="1400" b="1">
              <a:solidFill>
                <a:srgbClr val="000000"/>
              </a:solidFill>
              <a:latin typeface="Tahoma" pitchFamily="34" charset="0"/>
            </a:endParaRPr>
          </a:p>
        </p:txBody>
      </p:sp>
      <p:pic>
        <p:nvPicPr>
          <p:cNvPr id="12299" name="Picture 13" descr="Picture1.png"/>
          <p:cNvPicPr>
            <a:picLocks noChangeAspect="1"/>
          </p:cNvPicPr>
          <p:nvPr/>
        </p:nvPicPr>
        <p:blipFill>
          <a:blip r:embed="rId3" cstate="print"/>
          <a:srcRect l="1153" t="898" r="985" b="1274"/>
          <a:stretch>
            <a:fillRect/>
          </a:stretch>
        </p:blipFill>
        <p:spPr bwMode="auto">
          <a:xfrm>
            <a:off x="190500" y="1019175"/>
            <a:ext cx="6076950" cy="5038725"/>
          </a:xfrm>
          <a:prstGeom prst="rect">
            <a:avLst/>
          </a:prstGeom>
          <a:noFill/>
          <a:ln w="9525">
            <a:solidFill>
              <a:schemeClr val="accent1">
                <a:lumMod val="50000"/>
              </a:schemeClr>
            </a:solidFill>
            <a:miter lim="800000"/>
            <a:headEnd/>
            <a:tailEnd/>
          </a:ln>
        </p:spPr>
      </p:pic>
      <p:sp>
        <p:nvSpPr>
          <p:cNvPr id="17417" name="Text Box 11"/>
          <p:cNvSpPr txBox="1">
            <a:spLocks noChangeArrowheads="1"/>
          </p:cNvSpPr>
          <p:nvPr/>
        </p:nvSpPr>
        <p:spPr bwMode="auto">
          <a:xfrm>
            <a:off x="6477000" y="1001713"/>
            <a:ext cx="2517775" cy="1138237"/>
          </a:xfrm>
          <a:prstGeom prst="rect">
            <a:avLst/>
          </a:prstGeom>
          <a:noFill/>
          <a:ln w="9525">
            <a:noFill/>
            <a:miter lim="800000"/>
            <a:headEnd/>
            <a:tailEnd/>
          </a:ln>
        </p:spPr>
        <p:txBody>
          <a:bodyPr>
            <a:spAutoFit/>
          </a:bodyPr>
          <a:lstStyle/>
          <a:p>
            <a:pPr algn="r" eaLnBrk="0" hangingPunct="0"/>
            <a:r>
              <a:rPr lang="en-US" sz="1700">
                <a:solidFill>
                  <a:srgbClr val="000000"/>
                </a:solidFill>
                <a:latin typeface="Century Gothic" pitchFamily="34" charset="0"/>
              </a:rPr>
              <a:t>Average Zone Configuration for</a:t>
            </a:r>
            <a:br>
              <a:rPr lang="en-US" sz="1700">
                <a:solidFill>
                  <a:srgbClr val="000000"/>
                </a:solidFill>
                <a:latin typeface="Century Gothic" pitchFamily="34" charset="0"/>
              </a:rPr>
            </a:br>
            <a:r>
              <a:rPr lang="en-US" sz="1700">
                <a:solidFill>
                  <a:srgbClr val="000000"/>
                </a:solidFill>
                <a:latin typeface="Century Gothic" pitchFamily="34" charset="0"/>
              </a:rPr>
              <a:t>USACE Standard Underwater Blasting</a:t>
            </a:r>
          </a:p>
        </p:txBody>
      </p:sp>
      <p:sp>
        <p:nvSpPr>
          <p:cNvPr id="17418" name="Text Box 6"/>
          <p:cNvSpPr txBox="1">
            <a:spLocks noChangeArrowheads="1"/>
          </p:cNvSpPr>
          <p:nvPr/>
        </p:nvSpPr>
        <p:spPr bwMode="auto">
          <a:xfrm>
            <a:off x="5008563" y="3627438"/>
            <a:ext cx="1712912" cy="1168400"/>
          </a:xfrm>
          <a:prstGeom prst="rect">
            <a:avLst/>
          </a:prstGeom>
          <a:solidFill>
            <a:srgbClr val="000000"/>
          </a:solidFill>
          <a:ln w="9525">
            <a:noFill/>
            <a:miter lim="800000"/>
            <a:headEnd/>
            <a:tailEnd/>
          </a:ln>
        </p:spPr>
        <p:txBody>
          <a:bodyPr>
            <a:spAutoFit/>
          </a:bodyPr>
          <a:lstStyle/>
          <a:p>
            <a:pPr algn="ctr" eaLnBrk="0" hangingPunct="0">
              <a:spcBef>
                <a:spcPct val="50000"/>
              </a:spcBef>
            </a:pPr>
            <a:endParaRPr lang="en-US" sz="1400">
              <a:solidFill>
                <a:srgbClr val="FFFFFF"/>
              </a:solidFill>
              <a:latin typeface="Century Gothic" pitchFamily="34" charset="0"/>
            </a:endParaRPr>
          </a:p>
          <a:p>
            <a:pPr algn="ctr" eaLnBrk="0" hangingPunct="0"/>
            <a:r>
              <a:rPr lang="en-US" sz="1400">
                <a:solidFill>
                  <a:srgbClr val="FFFFFF"/>
                </a:solidFill>
                <a:latin typeface="Century Gothic" pitchFamily="34" charset="0"/>
              </a:rPr>
              <a:t>RADIUS </a:t>
            </a:r>
            <a:br>
              <a:rPr lang="en-US" sz="1400">
                <a:solidFill>
                  <a:srgbClr val="FFFFFF"/>
                </a:solidFill>
                <a:latin typeface="Century Gothic" pitchFamily="34" charset="0"/>
              </a:rPr>
            </a:br>
            <a:r>
              <a:rPr lang="en-US" sz="1400">
                <a:solidFill>
                  <a:srgbClr val="FFFFFF"/>
                </a:solidFill>
                <a:latin typeface="Century Gothic" pitchFamily="34" charset="0"/>
              </a:rPr>
              <a:t>CONFIGURATION FORMULA</a:t>
            </a:r>
            <a:br>
              <a:rPr lang="en-US" sz="1400">
                <a:solidFill>
                  <a:srgbClr val="FFFFFF"/>
                </a:solidFill>
                <a:latin typeface="Century Gothic" pitchFamily="34" charset="0"/>
              </a:rPr>
            </a:br>
            <a:endParaRPr lang="en-US" sz="1400">
              <a:solidFill>
                <a:srgbClr val="FFFFFF"/>
              </a:solidFill>
              <a:latin typeface="Century Gothic" pitchFamily="34" charset="0"/>
            </a:endParaRPr>
          </a:p>
        </p:txBody>
      </p:sp>
      <p:sp>
        <p:nvSpPr>
          <p:cNvPr id="17419"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CE986789-555D-4780-BB22-9B47C97FF0B8}" type="slidenum">
              <a:rPr lang="en-US" sz="1000">
                <a:solidFill>
                  <a:srgbClr val="000000"/>
                </a:solidFill>
                <a:latin typeface="Century Gothic" pitchFamily="34" charset="0"/>
              </a:rPr>
              <a:pPr algn="r" eaLnBrk="0" hangingPunct="0"/>
              <a:t>18</a:t>
            </a:fld>
            <a:endParaRPr lang="en-US" sz="1000">
              <a:solidFill>
                <a:srgbClr val="000000"/>
              </a:solidFill>
              <a:latin typeface="Century Gothic" pitchFamily="34" charset="0"/>
            </a:endParaRPr>
          </a:p>
        </p:txBody>
      </p:sp>
      <p:sp>
        <p:nvSpPr>
          <p:cNvPr id="17420" name="Title 8"/>
          <p:cNvSpPr>
            <a:spLocks noGrp="1"/>
          </p:cNvSpPr>
          <p:nvPr>
            <p:ph type="title"/>
          </p:nvPr>
        </p:nvSpPr>
        <p:spPr>
          <a:xfrm>
            <a:off x="0" y="95250"/>
            <a:ext cx="9144000" cy="827088"/>
          </a:xfrm>
        </p:spPr>
        <p:txBody>
          <a:bodyPr/>
          <a:lstStyle/>
          <a:p>
            <a:r>
              <a:rPr lang="en-US" b="1" smtClean="0">
                <a:latin typeface="Tahoma" pitchFamily="34" charset="0"/>
                <a:cs typeface="Tahoma" pitchFamily="34" charset="0"/>
              </a:rPr>
              <a:t>MONITORING ZONES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3" descr="g seame with obs 2"/>
          <p:cNvPicPr>
            <a:picLocks noChangeAspect="1" noChangeArrowheads="1"/>
          </p:cNvPicPr>
          <p:nvPr/>
        </p:nvPicPr>
        <p:blipFill>
          <a:blip r:embed="rId3" cstate="print"/>
          <a:srcRect l="4274" r="7692"/>
          <a:stretch>
            <a:fillRect/>
          </a:stretch>
        </p:blipFill>
        <p:spPr bwMode="auto">
          <a:xfrm>
            <a:off x="6356350" y="3206750"/>
            <a:ext cx="2616200" cy="2228850"/>
          </a:xfrm>
          <a:prstGeom prst="rect">
            <a:avLst/>
          </a:prstGeom>
          <a:noFill/>
          <a:ln w="9525">
            <a:solidFill>
              <a:schemeClr val="tx1"/>
            </a:solidFill>
            <a:miter lim="800000"/>
            <a:headEnd/>
            <a:tailEnd/>
          </a:ln>
        </p:spPr>
      </p:pic>
      <p:pic>
        <p:nvPicPr>
          <p:cNvPr id="18435" name="Picture 5" descr="artie on watch"/>
          <p:cNvPicPr>
            <a:picLocks noChangeAspect="1" noChangeArrowheads="1"/>
          </p:cNvPicPr>
          <p:nvPr/>
        </p:nvPicPr>
        <p:blipFill>
          <a:blip r:embed="rId4" cstate="print"/>
          <a:srcRect r="9476"/>
          <a:stretch>
            <a:fillRect/>
          </a:stretch>
        </p:blipFill>
        <p:spPr bwMode="auto">
          <a:xfrm>
            <a:off x="2538413" y="1838325"/>
            <a:ext cx="2244725" cy="3344863"/>
          </a:xfrm>
          <a:prstGeom prst="rect">
            <a:avLst/>
          </a:prstGeom>
          <a:noFill/>
          <a:ln w="9525">
            <a:solidFill>
              <a:schemeClr val="tx1"/>
            </a:solidFill>
            <a:miter lim="800000"/>
            <a:headEnd/>
            <a:tailEnd/>
          </a:ln>
        </p:spPr>
      </p:pic>
      <p:pic>
        <p:nvPicPr>
          <p:cNvPr id="18436" name="Picture 6" descr="MiamiH8-3-05_0182"/>
          <p:cNvPicPr>
            <a:picLocks noChangeAspect="1" noChangeArrowheads="1"/>
          </p:cNvPicPr>
          <p:nvPr/>
        </p:nvPicPr>
        <p:blipFill>
          <a:blip r:embed="rId5" cstate="print"/>
          <a:srcRect/>
          <a:stretch>
            <a:fillRect/>
          </a:stretch>
        </p:blipFill>
        <p:spPr bwMode="auto">
          <a:xfrm>
            <a:off x="198438" y="1841500"/>
            <a:ext cx="2228850" cy="3352800"/>
          </a:xfrm>
          <a:prstGeom prst="rect">
            <a:avLst/>
          </a:prstGeom>
          <a:noFill/>
          <a:ln w="9525">
            <a:solidFill>
              <a:schemeClr val="tx1"/>
            </a:solidFill>
            <a:miter lim="800000"/>
            <a:headEnd/>
            <a:tailEnd/>
          </a:ln>
        </p:spPr>
      </p:pic>
      <p:sp>
        <p:nvSpPr>
          <p:cNvPr id="18437" name="Rectangle 7"/>
          <p:cNvSpPr>
            <a:spLocks noGrp="1" noChangeArrowheads="1"/>
          </p:cNvSpPr>
          <p:nvPr>
            <p:ph type="body" idx="1"/>
          </p:nvPr>
        </p:nvSpPr>
        <p:spPr>
          <a:xfrm>
            <a:off x="673100" y="942975"/>
            <a:ext cx="8124825" cy="603250"/>
          </a:xfrm>
        </p:spPr>
        <p:txBody>
          <a:bodyPr/>
          <a:lstStyle/>
          <a:p>
            <a:pPr eaLnBrk="1" hangingPunct="1">
              <a:buClr>
                <a:srgbClr val="00FFFF"/>
              </a:buClr>
              <a:buSzPct val="120000"/>
              <a:buFont typeface="Wingdings" pitchFamily="2" charset="2"/>
              <a:buNone/>
            </a:pPr>
            <a:r>
              <a:rPr lang="en-US" smtClean="0">
                <a:latin typeface="Tahoma" pitchFamily="34" charset="0"/>
                <a:cs typeface="Tahoma" pitchFamily="34" charset="0"/>
              </a:rPr>
              <a:t>Observation Techniques and Data Collection</a:t>
            </a:r>
          </a:p>
        </p:txBody>
      </p:sp>
      <p:pic>
        <p:nvPicPr>
          <p:cNvPr id="18438" name="Picture 8" descr="P4130148"/>
          <p:cNvPicPr>
            <a:picLocks noChangeAspect="1" noChangeArrowheads="1"/>
          </p:cNvPicPr>
          <p:nvPr/>
        </p:nvPicPr>
        <p:blipFill>
          <a:blip r:embed="rId6" cstate="print"/>
          <a:srcRect/>
          <a:stretch>
            <a:fillRect/>
          </a:stretch>
        </p:blipFill>
        <p:spPr bwMode="auto">
          <a:xfrm>
            <a:off x="4978400" y="1628775"/>
            <a:ext cx="2497138" cy="1873250"/>
          </a:xfrm>
          <a:prstGeom prst="rect">
            <a:avLst/>
          </a:prstGeom>
          <a:noFill/>
          <a:ln w="9525">
            <a:solidFill>
              <a:schemeClr val="tx1"/>
            </a:solidFill>
            <a:miter lim="800000"/>
            <a:headEnd/>
            <a:tailEnd/>
          </a:ln>
        </p:spPr>
      </p:pic>
      <p:sp>
        <p:nvSpPr>
          <p:cNvPr id="18439" name="Text Box 9"/>
          <p:cNvSpPr txBox="1">
            <a:spLocks noChangeArrowheads="1"/>
          </p:cNvSpPr>
          <p:nvPr/>
        </p:nvSpPr>
        <p:spPr bwMode="auto">
          <a:xfrm>
            <a:off x="698500" y="5199063"/>
            <a:ext cx="895350" cy="323850"/>
          </a:xfrm>
          <a:prstGeom prst="rect">
            <a:avLst/>
          </a:prstGeom>
          <a:noFill/>
          <a:ln w="9525">
            <a:noFill/>
            <a:miter lim="800000"/>
            <a:headEnd/>
            <a:tailEnd/>
          </a:ln>
        </p:spPr>
        <p:txBody>
          <a:bodyPr wrap="none">
            <a:spAutoFit/>
          </a:bodyPr>
          <a:lstStyle/>
          <a:p>
            <a:pPr algn="ctr" eaLnBrk="0" hangingPunct="0">
              <a:lnSpc>
                <a:spcPct val="75000"/>
              </a:lnSpc>
              <a:spcBef>
                <a:spcPct val="50000"/>
              </a:spcBef>
            </a:pPr>
            <a:r>
              <a:rPr lang="en-US" sz="2000">
                <a:solidFill>
                  <a:srgbClr val="000000"/>
                </a:solidFill>
                <a:latin typeface="Century Gothic" pitchFamily="34" charset="0"/>
              </a:rPr>
              <a:t>Aerial</a:t>
            </a:r>
          </a:p>
        </p:txBody>
      </p:sp>
      <p:sp>
        <p:nvSpPr>
          <p:cNvPr id="18440" name="Text Box 10"/>
          <p:cNvSpPr txBox="1">
            <a:spLocks noChangeArrowheads="1"/>
          </p:cNvSpPr>
          <p:nvPr/>
        </p:nvSpPr>
        <p:spPr bwMode="auto">
          <a:xfrm>
            <a:off x="2863850" y="5205413"/>
            <a:ext cx="1455738" cy="323850"/>
          </a:xfrm>
          <a:prstGeom prst="rect">
            <a:avLst/>
          </a:prstGeom>
          <a:noFill/>
          <a:ln w="9525">
            <a:noFill/>
            <a:miter lim="800000"/>
            <a:headEnd/>
            <a:tailEnd/>
          </a:ln>
        </p:spPr>
        <p:txBody>
          <a:bodyPr wrap="none">
            <a:spAutoFit/>
          </a:bodyPr>
          <a:lstStyle/>
          <a:p>
            <a:pPr algn="ctr" eaLnBrk="0" hangingPunct="0">
              <a:lnSpc>
                <a:spcPct val="75000"/>
              </a:lnSpc>
              <a:spcBef>
                <a:spcPct val="50000"/>
              </a:spcBef>
            </a:pPr>
            <a:r>
              <a:rPr lang="en-US" sz="2000">
                <a:solidFill>
                  <a:srgbClr val="000000"/>
                </a:solidFill>
                <a:latin typeface="Century Gothic" pitchFamily="34" charset="0"/>
              </a:rPr>
              <a:t>Drill barge</a:t>
            </a:r>
          </a:p>
        </p:txBody>
      </p:sp>
      <p:sp>
        <p:nvSpPr>
          <p:cNvPr id="18441" name="Text Box 11"/>
          <p:cNvSpPr txBox="1">
            <a:spLocks noChangeArrowheads="1"/>
          </p:cNvSpPr>
          <p:nvPr/>
        </p:nvSpPr>
        <p:spPr bwMode="auto">
          <a:xfrm>
            <a:off x="4872038" y="3543300"/>
            <a:ext cx="1498600" cy="900113"/>
          </a:xfrm>
          <a:prstGeom prst="rect">
            <a:avLst/>
          </a:prstGeom>
          <a:noFill/>
          <a:ln w="9525">
            <a:noFill/>
            <a:miter lim="800000"/>
            <a:headEnd/>
            <a:tailEnd/>
          </a:ln>
        </p:spPr>
        <p:txBody>
          <a:bodyPr>
            <a:spAutoFit/>
          </a:bodyPr>
          <a:lstStyle/>
          <a:p>
            <a:pPr algn="r" eaLnBrk="0" hangingPunct="0">
              <a:lnSpc>
                <a:spcPct val="75000"/>
              </a:lnSpc>
              <a:spcBef>
                <a:spcPct val="50000"/>
              </a:spcBef>
            </a:pPr>
            <a:r>
              <a:rPr lang="en-US" sz="1400">
                <a:solidFill>
                  <a:srgbClr val="000000"/>
                </a:solidFill>
                <a:latin typeface="Century Gothic" pitchFamily="34" charset="0"/>
              </a:rPr>
              <a:t>Two small boats on water – east and west of drill barge</a:t>
            </a:r>
          </a:p>
        </p:txBody>
      </p:sp>
      <p:sp>
        <p:nvSpPr>
          <p:cNvPr id="18442"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D6ABDCB3-17DB-4E23-893F-EB4AA9CF7D11}" type="slidenum">
              <a:rPr lang="en-US" sz="1000">
                <a:solidFill>
                  <a:srgbClr val="000000"/>
                </a:solidFill>
                <a:latin typeface="Century Gothic" pitchFamily="34" charset="0"/>
              </a:rPr>
              <a:pPr algn="r" eaLnBrk="0" hangingPunct="0"/>
              <a:t>19</a:t>
            </a:fld>
            <a:endParaRPr lang="en-US" sz="1000">
              <a:solidFill>
                <a:srgbClr val="000000"/>
              </a:solidFill>
              <a:latin typeface="Century Gothic" pitchFamily="34" charset="0"/>
            </a:endParaRPr>
          </a:p>
        </p:txBody>
      </p:sp>
      <p:sp>
        <p:nvSpPr>
          <p:cNvPr id="18443" name="Title 13"/>
          <p:cNvSpPr>
            <a:spLocks noGrp="1"/>
          </p:cNvSpPr>
          <p:nvPr>
            <p:ph type="title"/>
          </p:nvPr>
        </p:nvSpPr>
        <p:spPr>
          <a:xfrm>
            <a:off x="0" y="174625"/>
            <a:ext cx="9144000" cy="827088"/>
          </a:xfrm>
        </p:spPr>
        <p:txBody>
          <a:bodyPr/>
          <a:lstStyle/>
          <a:p>
            <a:r>
              <a:rPr lang="en-US" b="1" smtClean="0">
                <a:latin typeface="Tahoma" pitchFamily="34" charset="0"/>
                <a:cs typeface="Tahoma" pitchFamily="34" charset="0"/>
              </a:rPr>
              <a:t>MONITORING METHODS</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fontAlgn="auto">
              <a:spcBef>
                <a:spcPts val="0"/>
              </a:spcBef>
              <a:spcAft>
                <a:spcPts val="0"/>
              </a:spcAft>
              <a:defRPr/>
            </a:pPr>
            <a:endParaRPr lang="en-US" kern="0" dirty="0">
              <a:solidFill>
                <a:sysClr val="windowText" lastClr="000000"/>
              </a:solidFill>
              <a:latin typeface="+mn-lt"/>
            </a:endParaRPr>
          </a:p>
        </p:txBody>
      </p:sp>
      <p:sp>
        <p:nvSpPr>
          <p:cNvPr id="33"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rPr>
              <a:t>BUILDING STRONG</a:t>
            </a:r>
            <a:r>
              <a:rPr lang="en-US" sz="900" kern="0" dirty="0">
                <a:solidFill>
                  <a:srgbClr val="FFFFFF"/>
                </a:solidFill>
                <a:latin typeface="+mn-lt"/>
              </a:rPr>
              <a:t>®</a:t>
            </a:r>
            <a:endParaRPr lang="en-US" kern="0" dirty="0">
              <a:solidFill>
                <a:srgbClr val="FFFFFF"/>
              </a:solidFill>
              <a:latin typeface="+mn-lt"/>
            </a:endParaRPr>
          </a:p>
        </p:txBody>
      </p:sp>
      <p:sp>
        <p:nvSpPr>
          <p:cNvPr id="34"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rPr>
              <a:t>US ARMY CORPS OF ENGINEERS | Jacksonville District</a:t>
            </a:r>
          </a:p>
        </p:txBody>
      </p:sp>
      <p:pic>
        <p:nvPicPr>
          <p:cNvPr id="16390" name="Picture 10" descr="USACE_logo"/>
          <p:cNvPicPr>
            <a:picLocks noChangeAspect="1" noChangeArrowheads="1"/>
          </p:cNvPicPr>
          <p:nvPr/>
        </p:nvPicPr>
        <p:blipFill>
          <a:blip r:embed="rId3" cstate="print"/>
          <a:srcRect/>
          <a:stretch>
            <a:fillRect/>
          </a:stretch>
        </p:blipFill>
        <p:spPr bwMode="auto">
          <a:xfrm>
            <a:off x="8296835" y="5916329"/>
            <a:ext cx="838200" cy="573088"/>
          </a:xfrm>
          <a:prstGeom prst="rect">
            <a:avLst/>
          </a:prstGeom>
          <a:noFill/>
          <a:ln w="9525">
            <a:noFill/>
            <a:miter lim="800000"/>
            <a:headEnd/>
            <a:tailEnd/>
          </a:ln>
        </p:spPr>
      </p:pic>
      <p:sp>
        <p:nvSpPr>
          <p:cNvPr id="16392" name="Rectangle 2"/>
          <p:cNvSpPr>
            <a:spLocks noChangeArrowheads="1"/>
          </p:cNvSpPr>
          <p:nvPr/>
        </p:nvSpPr>
        <p:spPr bwMode="auto">
          <a:xfrm>
            <a:off x="-26988" y="312728"/>
            <a:ext cx="9170988" cy="422275"/>
          </a:xfrm>
          <a:prstGeom prst="rect">
            <a:avLst/>
          </a:prstGeom>
          <a:noFill/>
          <a:ln w="9525">
            <a:noFill/>
            <a:miter lim="800000"/>
            <a:headEnd/>
            <a:tailEnd/>
          </a:ln>
        </p:spPr>
        <p:txBody>
          <a:bodyPr anchor="ctr"/>
          <a:lstStyle/>
          <a:p>
            <a:pPr algn="ctr"/>
            <a:r>
              <a:rPr lang="en-US" sz="3600" b="1" dirty="0" smtClean="0">
                <a:latin typeface="Tahoma" pitchFamily="34" charset="0"/>
                <a:ea typeface="Tahoma" pitchFamily="34" charset="0"/>
                <a:cs typeface="Tahoma" pitchFamily="34" charset="0"/>
              </a:rPr>
              <a:t>PRESENTATION OUTLINE</a:t>
            </a:r>
            <a:endParaRPr lang="en-US" sz="3600" b="1" dirty="0">
              <a:latin typeface="Tahoma" pitchFamily="34" charset="0"/>
              <a:ea typeface="Tahoma" pitchFamily="34" charset="0"/>
              <a:cs typeface="Tahoma" pitchFamily="34" charset="0"/>
            </a:endParaRPr>
          </a:p>
        </p:txBody>
      </p:sp>
      <p:sp>
        <p:nvSpPr>
          <p:cNvPr id="11" name="Slide Number Placeholder 5"/>
          <p:cNvSpPr>
            <a:spLocks noGrp="1"/>
          </p:cNvSpPr>
          <p:nvPr>
            <p:ph type="sldNum" sz="quarter" idx="4294967295"/>
          </p:nvPr>
        </p:nvSpPr>
        <p:spPr>
          <a:xfrm>
            <a:off x="8549640" y="6156960"/>
            <a:ext cx="594360" cy="350520"/>
          </a:xfrm>
          <a:prstGeom prst="rect">
            <a:avLst/>
          </a:prstGeom>
        </p:spPr>
        <p:txBody>
          <a:bodyPr/>
          <a:lstStyle>
            <a:lvl1pPr algn="ctr" fontAlgn="auto">
              <a:spcBef>
                <a:spcPts val="0"/>
              </a:spcBef>
              <a:spcAft>
                <a:spcPts val="0"/>
              </a:spcAft>
              <a:defRPr sz="1200" kern="0">
                <a:solidFill>
                  <a:sysClr val="windowText" lastClr="000000"/>
                </a:solidFill>
                <a:latin typeface="+mn-lt"/>
              </a:defRPr>
            </a:lvl1pPr>
          </a:lstStyle>
          <a:p>
            <a:pPr>
              <a:defRPr/>
            </a:pPr>
            <a:r>
              <a:rPr lang="en-US" sz="1400" dirty="0" smtClean="0">
                <a:solidFill>
                  <a:schemeClr val="bg1"/>
                </a:solidFill>
              </a:rPr>
              <a:t>4</a:t>
            </a:r>
            <a:endParaRPr lang="en-US" sz="1400" dirty="0">
              <a:solidFill>
                <a:schemeClr val="bg1"/>
              </a:solidFill>
            </a:endParaRPr>
          </a:p>
        </p:txBody>
      </p:sp>
      <p:pic>
        <p:nvPicPr>
          <p:cNvPr id="10" name="Picture 2" descr="http://rila.multiview.com/userlogo/rila/421071v3v1.jpg"/>
          <p:cNvPicPr>
            <a:picLocks noChangeAspect="1" noChangeArrowheads="1"/>
          </p:cNvPicPr>
          <p:nvPr/>
        </p:nvPicPr>
        <p:blipFill>
          <a:blip r:embed="rId4" cstate="print"/>
          <a:srcRect l="6711" t="22101" r="5377" b="21483"/>
          <a:stretch>
            <a:fillRect/>
          </a:stretch>
        </p:blipFill>
        <p:spPr bwMode="auto">
          <a:xfrm>
            <a:off x="107575" y="5952565"/>
            <a:ext cx="1517699" cy="484095"/>
          </a:xfrm>
          <a:prstGeom prst="rect">
            <a:avLst/>
          </a:prstGeom>
          <a:noFill/>
        </p:spPr>
      </p:pic>
      <p:sp>
        <p:nvSpPr>
          <p:cNvPr id="13" name="TextBox 12"/>
          <p:cNvSpPr txBox="1"/>
          <p:nvPr/>
        </p:nvSpPr>
        <p:spPr>
          <a:xfrm>
            <a:off x="356796" y="1002441"/>
            <a:ext cx="8296977" cy="4247317"/>
          </a:xfrm>
          <a:prstGeom prst="rect">
            <a:avLst/>
          </a:prstGeom>
          <a:noFill/>
        </p:spPr>
        <p:txBody>
          <a:bodyPr wrap="square" rtlCol="0">
            <a:spAutoFit/>
          </a:bodyPr>
          <a:lstStyle/>
          <a:p>
            <a:pPr marL="342900" indent="-342900">
              <a:spcAft>
                <a:spcPts val="600"/>
              </a:spcAft>
              <a:buClr>
                <a:srgbClr val="0070C0"/>
              </a:buClr>
              <a:buFont typeface="+mj-lt"/>
              <a:buAutoNum type="arabicPeriod"/>
            </a:pPr>
            <a:r>
              <a:rPr lang="en-US" sz="2400" dirty="0" smtClean="0">
                <a:latin typeface="Tahoma" pitchFamily="34" charset="0"/>
                <a:ea typeface="Tahoma" pitchFamily="34" charset="0"/>
                <a:cs typeface="Tahoma" pitchFamily="34" charset="0"/>
              </a:rPr>
              <a:t> Why Consider Deepening the Channel?</a:t>
            </a:r>
          </a:p>
          <a:p>
            <a:pPr marL="342900" indent="-342900">
              <a:spcAft>
                <a:spcPts val="600"/>
              </a:spcAft>
              <a:buClr>
                <a:srgbClr val="0070C0"/>
              </a:buClr>
              <a:buFont typeface="+mj-lt"/>
              <a:buAutoNum type="arabicPeriod"/>
            </a:pPr>
            <a:r>
              <a:rPr lang="en-US" sz="2400" dirty="0" smtClean="0">
                <a:latin typeface="Tahoma" pitchFamily="34" charset="0"/>
                <a:ea typeface="Tahoma" pitchFamily="34" charset="0"/>
                <a:cs typeface="Tahoma" pitchFamily="34" charset="0"/>
              </a:rPr>
              <a:t> Where Would The Deepening Occur?</a:t>
            </a:r>
          </a:p>
          <a:p>
            <a:pPr marL="342900" indent="-342900">
              <a:spcAft>
                <a:spcPts val="600"/>
              </a:spcAft>
              <a:buClr>
                <a:srgbClr val="0070C0"/>
              </a:buClr>
              <a:buFont typeface="+mj-lt"/>
              <a:buAutoNum type="arabicPeriod"/>
            </a:pPr>
            <a:r>
              <a:rPr lang="en-US" sz="2400" dirty="0" smtClean="0">
                <a:latin typeface="Tahoma" pitchFamily="34" charset="0"/>
                <a:ea typeface="Tahoma" pitchFamily="34" charset="0"/>
                <a:cs typeface="Tahoma" pitchFamily="34" charset="0"/>
              </a:rPr>
              <a:t> USACE Recommended Depth</a:t>
            </a:r>
          </a:p>
          <a:p>
            <a:pPr marL="342900" indent="-342900">
              <a:spcAft>
                <a:spcPts val="600"/>
              </a:spcAft>
              <a:buClr>
                <a:srgbClr val="0070C0"/>
              </a:buClr>
              <a:buFont typeface="+mj-lt"/>
              <a:buAutoNum type="arabicPeriod"/>
            </a:pPr>
            <a:r>
              <a:rPr lang="en-US" sz="2400" dirty="0" smtClean="0">
                <a:latin typeface="Tahoma" pitchFamily="34" charset="0"/>
                <a:ea typeface="Tahoma" pitchFamily="34" charset="0"/>
                <a:cs typeface="Tahoma" pitchFamily="34" charset="0"/>
              </a:rPr>
              <a:t> JAXPORT Locally Preferred Plan (LPP)</a:t>
            </a:r>
          </a:p>
          <a:p>
            <a:pPr marL="342900" indent="-342900">
              <a:spcAft>
                <a:spcPts val="600"/>
              </a:spcAft>
              <a:buClr>
                <a:srgbClr val="0070C0"/>
              </a:buClr>
              <a:buFont typeface="+mj-lt"/>
              <a:buAutoNum type="arabicPeriod"/>
            </a:pPr>
            <a:r>
              <a:rPr lang="en-US" sz="2400" dirty="0" smtClean="0">
                <a:latin typeface="Tahoma" pitchFamily="34" charset="0"/>
                <a:ea typeface="Tahoma" pitchFamily="34" charset="0"/>
                <a:cs typeface="Tahoma" pitchFamily="34" charset="0"/>
              </a:rPr>
              <a:t> What’s The Timeline?</a:t>
            </a:r>
          </a:p>
          <a:p>
            <a:pPr marL="342900" indent="-342900">
              <a:spcAft>
                <a:spcPts val="600"/>
              </a:spcAft>
              <a:buClr>
                <a:srgbClr val="0070C0"/>
              </a:buClr>
              <a:buFont typeface="+mj-lt"/>
              <a:buAutoNum type="arabicPeriod"/>
            </a:pPr>
            <a:r>
              <a:rPr lang="en-US" sz="2400" dirty="0" smtClean="0">
                <a:latin typeface="Tahoma" pitchFamily="34" charset="0"/>
                <a:ea typeface="Tahoma" pitchFamily="34" charset="0"/>
                <a:cs typeface="Tahoma" pitchFamily="34" charset="0"/>
              </a:rPr>
              <a:t> Confined Blasting Presentation</a:t>
            </a:r>
          </a:p>
          <a:p>
            <a:pPr marL="342900" indent="-342900">
              <a:buFont typeface="+mj-lt"/>
              <a:buAutoNum type="arabicPeriod"/>
            </a:pPr>
            <a:endParaRPr lang="en-US" sz="3200" dirty="0" smtClean="0">
              <a:latin typeface="Tahoma" pitchFamily="34" charset="0"/>
              <a:ea typeface="Tahoma" pitchFamily="34" charset="0"/>
              <a:cs typeface="Tahoma" pitchFamily="34" charset="0"/>
            </a:endParaRPr>
          </a:p>
          <a:p>
            <a:pPr marL="342900" indent="-342900">
              <a:buFont typeface="+mj-lt"/>
              <a:buAutoNum type="arabicPeriod"/>
            </a:pPr>
            <a:endParaRPr lang="en-US" sz="3200" dirty="0" smtClean="0">
              <a:latin typeface="Tahoma" pitchFamily="34" charset="0"/>
              <a:ea typeface="Tahoma" pitchFamily="34" charset="0"/>
              <a:cs typeface="Tahoma" pitchFamily="34" charset="0"/>
            </a:endParaRPr>
          </a:p>
          <a:p>
            <a:pPr marL="342900" indent="-342900">
              <a:buFont typeface="+mj-lt"/>
              <a:buAutoNum type="arabicPeriod"/>
            </a:pPr>
            <a:endParaRPr lang="en-US" sz="3200" dirty="0">
              <a:latin typeface="Tahoma" pitchFamily="34" charset="0"/>
              <a:ea typeface="Tahoma" pitchFamily="34" charset="0"/>
              <a:cs typeface="Tahoma" pitchFamily="34" charset="0"/>
            </a:endParaRPr>
          </a:p>
        </p:txBody>
      </p:sp>
      <p:sp>
        <p:nvSpPr>
          <p:cNvPr id="14" name="TextBox 13"/>
          <p:cNvSpPr txBox="1"/>
          <p:nvPr/>
        </p:nvSpPr>
        <p:spPr>
          <a:xfrm>
            <a:off x="331693" y="3873692"/>
            <a:ext cx="8296977" cy="1938992"/>
          </a:xfrm>
          <a:prstGeom prst="rect">
            <a:avLst/>
          </a:prstGeom>
          <a:noFill/>
        </p:spPr>
        <p:txBody>
          <a:bodyPr wrap="square" rtlCol="0">
            <a:spAutoFit/>
          </a:bodyPr>
          <a:lstStyle/>
          <a:p>
            <a:pPr marL="342900" indent="-342900"/>
            <a:r>
              <a:rPr lang="en-US" sz="2000" dirty="0" smtClean="0">
                <a:latin typeface="+mn-lt"/>
              </a:rPr>
              <a:t>PRESENTERS:</a:t>
            </a:r>
          </a:p>
          <a:p>
            <a:pPr marL="342900" indent="-342900"/>
            <a:r>
              <a:rPr lang="en-US" sz="2000" dirty="0" smtClean="0">
                <a:latin typeface="+mn-lt"/>
              </a:rPr>
              <a:t>Jason Harrah, Project Manager</a:t>
            </a:r>
          </a:p>
          <a:p>
            <a:pPr marL="342900" indent="-342900"/>
            <a:r>
              <a:rPr lang="en-US" sz="2000" dirty="0" smtClean="0">
                <a:latin typeface="+mn-lt"/>
              </a:rPr>
              <a:t>Terri Jordan-Sellers, Senior Biologist</a:t>
            </a:r>
          </a:p>
          <a:p>
            <a:pPr marL="342900" indent="-342900">
              <a:buFont typeface="+mj-lt"/>
              <a:buAutoNum type="arabicPeriod"/>
            </a:pPr>
            <a:endParaRPr lang="en-US" sz="2000" dirty="0" smtClean="0">
              <a:latin typeface="+mn-lt"/>
            </a:endParaRPr>
          </a:p>
          <a:p>
            <a:pPr marL="342900" indent="-342900">
              <a:buFont typeface="+mj-lt"/>
              <a:buAutoNum type="arabicPeriod"/>
            </a:pPr>
            <a:endParaRPr lang="en-US" sz="2000" dirty="0" smtClean="0">
              <a:latin typeface="+mn-lt"/>
            </a:endParaRPr>
          </a:p>
          <a:p>
            <a:pPr marL="342900" indent="-342900">
              <a:buFont typeface="+mj-lt"/>
              <a:buAutoNum type="arabicPeriod"/>
            </a:pPr>
            <a:endParaRPr lang="en-US" sz="2000" dirty="0">
              <a:latin typeface="+mn-lt"/>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14" descr="MiamiH8-4-05_0235"/>
          <p:cNvPicPr>
            <a:picLocks noChangeAspect="1" noChangeArrowheads="1"/>
          </p:cNvPicPr>
          <p:nvPr/>
        </p:nvPicPr>
        <p:blipFill>
          <a:blip r:embed="rId3" cstate="print"/>
          <a:srcRect b="4645"/>
          <a:stretch>
            <a:fillRect/>
          </a:stretch>
        </p:blipFill>
        <p:spPr bwMode="auto">
          <a:xfrm>
            <a:off x="927100" y="930275"/>
            <a:ext cx="3455988" cy="2190750"/>
          </a:xfrm>
          <a:prstGeom prst="rect">
            <a:avLst/>
          </a:prstGeom>
          <a:noFill/>
          <a:ln w="6350">
            <a:solidFill>
              <a:schemeClr val="tx1"/>
            </a:solidFill>
            <a:miter lim="800000"/>
            <a:headEnd/>
            <a:tailEnd/>
          </a:ln>
        </p:spPr>
      </p:pic>
      <p:sp>
        <p:nvSpPr>
          <p:cNvPr id="19459" name="Text Box 15"/>
          <p:cNvSpPr txBox="1">
            <a:spLocks noChangeArrowheads="1"/>
          </p:cNvSpPr>
          <p:nvPr/>
        </p:nvSpPr>
        <p:spPr bwMode="auto">
          <a:xfrm>
            <a:off x="2406650" y="3856038"/>
            <a:ext cx="2832100" cy="254000"/>
          </a:xfrm>
          <a:prstGeom prst="rect">
            <a:avLst/>
          </a:prstGeom>
          <a:noFill/>
          <a:ln w="9525">
            <a:noFill/>
            <a:miter lim="800000"/>
            <a:headEnd/>
            <a:tailEnd/>
          </a:ln>
        </p:spPr>
        <p:txBody>
          <a:bodyPr>
            <a:spAutoFit/>
          </a:bodyPr>
          <a:lstStyle/>
          <a:p>
            <a:pPr algn="r" eaLnBrk="0" hangingPunct="0">
              <a:lnSpc>
                <a:spcPct val="75000"/>
              </a:lnSpc>
              <a:spcBef>
                <a:spcPct val="50000"/>
              </a:spcBef>
            </a:pPr>
            <a:r>
              <a:rPr lang="en-US" sz="1400">
                <a:solidFill>
                  <a:srgbClr val="000000"/>
                </a:solidFill>
                <a:latin typeface="Century Gothic" pitchFamily="34" charset="0"/>
              </a:rPr>
              <a:t>Pressure Transducer</a:t>
            </a:r>
          </a:p>
        </p:txBody>
      </p:sp>
      <p:pic>
        <p:nvPicPr>
          <p:cNvPr id="19460" name="Picture 22" descr="transducer"/>
          <p:cNvPicPr>
            <a:picLocks noChangeAspect="1" noChangeArrowheads="1"/>
          </p:cNvPicPr>
          <p:nvPr/>
        </p:nvPicPr>
        <p:blipFill>
          <a:blip r:embed="rId4" cstate="print"/>
          <a:srcRect l="21919" r="16020"/>
          <a:stretch>
            <a:fillRect/>
          </a:stretch>
        </p:blipFill>
        <p:spPr bwMode="auto">
          <a:xfrm>
            <a:off x="228600" y="2633663"/>
            <a:ext cx="1739900" cy="3732212"/>
          </a:xfrm>
          <a:prstGeom prst="rect">
            <a:avLst/>
          </a:prstGeom>
          <a:noFill/>
          <a:ln w="6350">
            <a:solidFill>
              <a:schemeClr val="tx1"/>
            </a:solidFill>
            <a:miter lim="800000"/>
            <a:headEnd/>
            <a:tailEnd/>
          </a:ln>
        </p:spPr>
      </p:pic>
      <p:pic>
        <p:nvPicPr>
          <p:cNvPr id="19461" name="Picture 8" descr="PICT0024"/>
          <p:cNvPicPr>
            <a:picLocks noChangeAspect="1" noChangeArrowheads="1"/>
          </p:cNvPicPr>
          <p:nvPr/>
        </p:nvPicPr>
        <p:blipFill>
          <a:blip r:embed="rId5" cstate="print"/>
          <a:srcRect r="10477" b="28889"/>
          <a:stretch>
            <a:fillRect/>
          </a:stretch>
        </p:blipFill>
        <p:spPr bwMode="auto">
          <a:xfrm>
            <a:off x="4524375" y="949325"/>
            <a:ext cx="3633788" cy="2165350"/>
          </a:xfrm>
          <a:prstGeom prst="rect">
            <a:avLst/>
          </a:prstGeom>
          <a:noFill/>
          <a:ln w="6350">
            <a:solidFill>
              <a:schemeClr val="tx1"/>
            </a:solidFill>
            <a:miter lim="800000"/>
            <a:headEnd/>
            <a:tailEnd/>
          </a:ln>
        </p:spPr>
      </p:pic>
      <p:sp>
        <p:nvSpPr>
          <p:cNvPr id="19462" name="Text Box 12"/>
          <p:cNvSpPr txBox="1">
            <a:spLocks noChangeArrowheads="1"/>
          </p:cNvSpPr>
          <p:nvPr/>
        </p:nvSpPr>
        <p:spPr bwMode="auto">
          <a:xfrm>
            <a:off x="4418013" y="3136900"/>
            <a:ext cx="1793875" cy="254000"/>
          </a:xfrm>
          <a:prstGeom prst="rect">
            <a:avLst/>
          </a:prstGeom>
          <a:noFill/>
          <a:ln w="9525">
            <a:noFill/>
            <a:miter lim="800000"/>
            <a:headEnd/>
            <a:tailEnd/>
          </a:ln>
        </p:spPr>
        <p:txBody>
          <a:bodyPr>
            <a:spAutoFit/>
          </a:bodyPr>
          <a:lstStyle/>
          <a:p>
            <a:pPr eaLnBrk="0" hangingPunct="0">
              <a:lnSpc>
                <a:spcPct val="75000"/>
              </a:lnSpc>
              <a:spcBef>
                <a:spcPct val="50000"/>
              </a:spcBef>
            </a:pPr>
            <a:r>
              <a:rPr lang="en-US" sz="1400">
                <a:solidFill>
                  <a:srgbClr val="000000"/>
                </a:solidFill>
                <a:latin typeface="Century Gothic" pitchFamily="34" charset="0"/>
              </a:rPr>
              <a:t>Oscilloscope</a:t>
            </a:r>
          </a:p>
        </p:txBody>
      </p:sp>
      <p:sp>
        <p:nvSpPr>
          <p:cNvPr id="19463" name="Text Box 13"/>
          <p:cNvSpPr txBox="1">
            <a:spLocks noChangeArrowheads="1"/>
          </p:cNvSpPr>
          <p:nvPr/>
        </p:nvSpPr>
        <p:spPr bwMode="auto">
          <a:xfrm>
            <a:off x="7316788" y="3325813"/>
            <a:ext cx="1646237" cy="254000"/>
          </a:xfrm>
          <a:prstGeom prst="rect">
            <a:avLst/>
          </a:prstGeom>
          <a:noFill/>
          <a:ln w="9525">
            <a:noFill/>
            <a:miter lim="800000"/>
            <a:headEnd/>
            <a:tailEnd/>
          </a:ln>
        </p:spPr>
        <p:txBody>
          <a:bodyPr>
            <a:spAutoFit/>
          </a:bodyPr>
          <a:lstStyle/>
          <a:p>
            <a:pPr algn="r" eaLnBrk="0" hangingPunct="0">
              <a:lnSpc>
                <a:spcPct val="75000"/>
              </a:lnSpc>
              <a:spcBef>
                <a:spcPct val="50000"/>
              </a:spcBef>
            </a:pPr>
            <a:r>
              <a:rPr lang="en-US" sz="1400">
                <a:solidFill>
                  <a:srgbClr val="000000"/>
                </a:solidFill>
                <a:latin typeface="Century Gothic" pitchFamily="34" charset="0"/>
              </a:rPr>
              <a:t>Hydrophone</a:t>
            </a:r>
          </a:p>
        </p:txBody>
      </p:sp>
      <p:pic>
        <p:nvPicPr>
          <p:cNvPr id="19464" name="Picture 7" descr="PICT0020"/>
          <p:cNvPicPr>
            <a:picLocks noChangeAspect="1" noChangeArrowheads="1"/>
          </p:cNvPicPr>
          <p:nvPr/>
        </p:nvPicPr>
        <p:blipFill>
          <a:blip r:embed="rId6" cstate="print"/>
          <a:srcRect l="12698" t="2155" r="19048"/>
          <a:stretch>
            <a:fillRect/>
          </a:stretch>
        </p:blipFill>
        <p:spPr bwMode="auto">
          <a:xfrm>
            <a:off x="6215063" y="3538538"/>
            <a:ext cx="2652712" cy="2852737"/>
          </a:xfrm>
          <a:prstGeom prst="rect">
            <a:avLst/>
          </a:prstGeom>
          <a:noFill/>
          <a:ln w="6350">
            <a:solidFill>
              <a:schemeClr val="tx1"/>
            </a:solidFill>
            <a:miter lim="800000"/>
            <a:headEnd/>
            <a:tailEnd/>
          </a:ln>
        </p:spPr>
      </p:pic>
      <p:pic>
        <p:nvPicPr>
          <p:cNvPr id="19465" name="Picture 10" descr="P2210008"/>
          <p:cNvPicPr>
            <a:picLocks noChangeAspect="1" noChangeArrowheads="1"/>
          </p:cNvPicPr>
          <p:nvPr/>
        </p:nvPicPr>
        <p:blipFill>
          <a:blip r:embed="rId7" cstate="print"/>
          <a:srcRect/>
          <a:stretch>
            <a:fillRect/>
          </a:stretch>
        </p:blipFill>
        <p:spPr bwMode="auto">
          <a:xfrm>
            <a:off x="2081213" y="4070350"/>
            <a:ext cx="3084512" cy="2312988"/>
          </a:xfrm>
          <a:prstGeom prst="rect">
            <a:avLst/>
          </a:prstGeom>
          <a:noFill/>
          <a:ln w="6350">
            <a:solidFill>
              <a:schemeClr val="tx1"/>
            </a:solidFill>
            <a:miter lim="800000"/>
            <a:headEnd/>
            <a:tailEnd/>
          </a:ln>
        </p:spPr>
      </p:pic>
      <p:sp>
        <p:nvSpPr>
          <p:cNvPr id="19466" name="Text Box 29"/>
          <p:cNvSpPr txBox="1">
            <a:spLocks noChangeArrowheads="1"/>
          </p:cNvSpPr>
          <p:nvPr/>
        </p:nvSpPr>
        <p:spPr bwMode="auto">
          <a:xfrm>
            <a:off x="1968500" y="3094038"/>
            <a:ext cx="2246313" cy="738187"/>
          </a:xfrm>
          <a:prstGeom prst="rect">
            <a:avLst/>
          </a:prstGeom>
          <a:noFill/>
          <a:ln w="9525">
            <a:noFill/>
            <a:miter lim="800000"/>
            <a:headEnd/>
            <a:tailEnd/>
          </a:ln>
        </p:spPr>
        <p:txBody>
          <a:bodyPr>
            <a:spAutoFit/>
          </a:bodyPr>
          <a:lstStyle/>
          <a:p>
            <a:pPr eaLnBrk="0" hangingPunct="0"/>
            <a:r>
              <a:rPr lang="en-US" sz="1400">
                <a:solidFill>
                  <a:srgbClr val="000000"/>
                </a:solidFill>
                <a:latin typeface="Century Gothic" pitchFamily="34" charset="0"/>
              </a:rPr>
              <a:t>Lowering </a:t>
            </a:r>
            <a:br>
              <a:rPr lang="en-US" sz="1400">
                <a:solidFill>
                  <a:srgbClr val="000000"/>
                </a:solidFill>
                <a:latin typeface="Century Gothic" pitchFamily="34" charset="0"/>
              </a:rPr>
            </a:br>
            <a:r>
              <a:rPr lang="en-US" sz="1400">
                <a:solidFill>
                  <a:srgbClr val="000000"/>
                </a:solidFill>
                <a:latin typeface="Century Gothic" pitchFamily="34" charset="0"/>
              </a:rPr>
              <a:t>transducers </a:t>
            </a:r>
            <a:br>
              <a:rPr lang="en-US" sz="1400">
                <a:solidFill>
                  <a:srgbClr val="000000"/>
                </a:solidFill>
                <a:latin typeface="Century Gothic" pitchFamily="34" charset="0"/>
              </a:rPr>
            </a:br>
            <a:r>
              <a:rPr lang="en-US" sz="1400">
                <a:solidFill>
                  <a:srgbClr val="000000"/>
                </a:solidFill>
                <a:latin typeface="Century Gothic" pitchFamily="34" charset="0"/>
              </a:rPr>
              <a:t>into water</a:t>
            </a:r>
          </a:p>
        </p:txBody>
      </p:sp>
      <p:sp>
        <p:nvSpPr>
          <p:cNvPr id="19467"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031386DF-6049-41B5-A0C9-F3B56AD3CE24}" type="slidenum">
              <a:rPr lang="en-US" sz="1000">
                <a:solidFill>
                  <a:srgbClr val="000000"/>
                </a:solidFill>
                <a:latin typeface="Century Gothic" pitchFamily="34" charset="0"/>
              </a:rPr>
              <a:pPr algn="r" eaLnBrk="0" hangingPunct="0"/>
              <a:t>20</a:t>
            </a:fld>
            <a:endParaRPr lang="en-US" sz="1000">
              <a:solidFill>
                <a:srgbClr val="000000"/>
              </a:solidFill>
              <a:latin typeface="Century Gothic" pitchFamily="34" charset="0"/>
            </a:endParaRPr>
          </a:p>
        </p:txBody>
      </p:sp>
      <p:sp>
        <p:nvSpPr>
          <p:cNvPr id="19468" name="Title 14"/>
          <p:cNvSpPr>
            <a:spLocks noGrp="1"/>
          </p:cNvSpPr>
          <p:nvPr>
            <p:ph type="title"/>
          </p:nvPr>
        </p:nvSpPr>
        <p:spPr>
          <a:xfrm>
            <a:off x="0" y="125413"/>
            <a:ext cx="9144000" cy="827087"/>
          </a:xfrm>
        </p:spPr>
        <p:txBody>
          <a:bodyPr/>
          <a:lstStyle/>
          <a:p>
            <a:r>
              <a:rPr lang="en-US" sz="3800" b="1" smtClean="0">
                <a:latin typeface="Tahoma" pitchFamily="34" charset="0"/>
                <a:cs typeface="Tahoma" pitchFamily="34" charset="0"/>
              </a:rPr>
              <a:t>ACOUSTIC/PRESSURE MONITORING</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F6FCB650-CBF6-4F07-B1A4-75076F0EA9F3}" type="slidenum">
              <a:rPr lang="en-US" sz="1000">
                <a:solidFill>
                  <a:srgbClr val="000000"/>
                </a:solidFill>
                <a:latin typeface="Century Gothic" pitchFamily="34" charset="0"/>
              </a:rPr>
              <a:pPr algn="r" eaLnBrk="0" hangingPunct="0"/>
              <a:t>21</a:t>
            </a:fld>
            <a:endParaRPr lang="en-US" sz="1000">
              <a:solidFill>
                <a:srgbClr val="000000"/>
              </a:solidFill>
              <a:latin typeface="Century Gothic" pitchFamily="34" charset="0"/>
            </a:endParaRPr>
          </a:p>
        </p:txBody>
      </p:sp>
      <p:sp>
        <p:nvSpPr>
          <p:cNvPr id="20483" name="Title 14"/>
          <p:cNvSpPr>
            <a:spLocks noGrp="1"/>
          </p:cNvSpPr>
          <p:nvPr>
            <p:ph type="title"/>
          </p:nvPr>
        </p:nvSpPr>
        <p:spPr>
          <a:xfrm>
            <a:off x="-258763" y="184150"/>
            <a:ext cx="9661526" cy="827088"/>
          </a:xfrm>
        </p:spPr>
        <p:txBody>
          <a:bodyPr/>
          <a:lstStyle/>
          <a:p>
            <a:r>
              <a:rPr lang="en-US" sz="3800" b="1" smtClean="0">
                <a:latin typeface="Tahoma" pitchFamily="34" charset="0"/>
                <a:cs typeface="Tahoma" pitchFamily="34" charset="0"/>
              </a:rPr>
              <a:t>SEISMIC/VIBRATION MONITORING</a:t>
            </a:r>
          </a:p>
        </p:txBody>
      </p:sp>
      <p:sp>
        <p:nvSpPr>
          <p:cNvPr id="20484" name="Rectangle 4"/>
          <p:cNvSpPr>
            <a:spLocks noChangeArrowheads="1"/>
          </p:cNvSpPr>
          <p:nvPr/>
        </p:nvSpPr>
        <p:spPr bwMode="auto">
          <a:xfrm>
            <a:off x="171450" y="1065213"/>
            <a:ext cx="4887913" cy="4708525"/>
          </a:xfrm>
          <a:prstGeom prst="rect">
            <a:avLst/>
          </a:prstGeom>
          <a:noFill/>
          <a:ln w="9525">
            <a:noFill/>
            <a:miter lim="800000"/>
            <a:headEnd/>
            <a:tailEnd/>
          </a:ln>
        </p:spPr>
        <p:txBody>
          <a:bodyPr>
            <a:spAutoFit/>
          </a:bodyPr>
          <a:lstStyle/>
          <a:p>
            <a:pPr marL="288925" indent="-288925" eaLnBrk="0" hangingPunct="0">
              <a:spcBef>
                <a:spcPct val="50000"/>
              </a:spcBef>
              <a:buFont typeface="Wingdings" pitchFamily="2" charset="2"/>
              <a:buChar char="§"/>
            </a:pPr>
            <a:r>
              <a:rPr lang="en-US" sz="2000">
                <a:solidFill>
                  <a:srgbClr val="000000"/>
                </a:solidFill>
                <a:latin typeface="Tahoma" pitchFamily="34" charset="0"/>
                <a:cs typeface="Tahoma" pitchFamily="34" charset="0"/>
              </a:rPr>
              <a:t>In an urban environment, such as the port, which is surrounded by commercial properties, utilities, and residential communities, protection of structures must be considered</a:t>
            </a:r>
          </a:p>
          <a:p>
            <a:pPr marL="288925" indent="-288925" eaLnBrk="0" hangingPunct="0">
              <a:spcBef>
                <a:spcPct val="50000"/>
              </a:spcBef>
              <a:buFont typeface="Wingdings" pitchFamily="2" charset="2"/>
              <a:buChar char="§"/>
            </a:pPr>
            <a:r>
              <a:rPr lang="en-US" sz="2000">
                <a:solidFill>
                  <a:srgbClr val="000000"/>
                </a:solidFill>
                <a:latin typeface="Tahoma" pitchFamily="34" charset="0"/>
                <a:cs typeface="Tahoma" pitchFamily="34" charset="0"/>
              </a:rPr>
              <a:t>Once areas of the project requiring blasting have been identified, critical structures within the blast zones would be determined</a:t>
            </a:r>
          </a:p>
          <a:p>
            <a:pPr marL="288925" indent="-288925" eaLnBrk="0" hangingPunct="0">
              <a:spcBef>
                <a:spcPct val="50000"/>
              </a:spcBef>
              <a:buFont typeface="Wingdings" pitchFamily="2" charset="2"/>
              <a:buChar char="§"/>
            </a:pPr>
            <a:r>
              <a:rPr lang="en-US" sz="2000">
                <a:solidFill>
                  <a:srgbClr val="000000"/>
                </a:solidFill>
                <a:latin typeface="Tahoma" pitchFamily="34" charset="0"/>
                <a:cs typeface="Tahoma" pitchFamily="34" charset="0"/>
              </a:rPr>
              <a:t>Where vibration damage may occur, energy ratios and peak particle velocities shall be limited in accordance with state or county requirements, whichever is more stringent</a:t>
            </a:r>
          </a:p>
        </p:txBody>
      </p:sp>
      <p:pic>
        <p:nvPicPr>
          <p:cNvPr id="20485" name="Picture 3"/>
          <p:cNvPicPr>
            <a:picLocks noChangeAspect="1" noChangeArrowheads="1"/>
          </p:cNvPicPr>
          <p:nvPr/>
        </p:nvPicPr>
        <p:blipFill>
          <a:blip r:embed="rId3" cstate="print"/>
          <a:srcRect/>
          <a:stretch>
            <a:fillRect/>
          </a:stretch>
        </p:blipFill>
        <p:spPr bwMode="auto">
          <a:xfrm>
            <a:off x="5189538" y="963613"/>
            <a:ext cx="3741737" cy="2454275"/>
          </a:xfrm>
          <a:prstGeom prst="rect">
            <a:avLst/>
          </a:prstGeom>
          <a:noFill/>
          <a:ln w="3175">
            <a:solidFill>
              <a:schemeClr val="tx1"/>
            </a:solidFill>
            <a:miter lim="800000"/>
            <a:headEnd/>
            <a:tailEnd/>
          </a:ln>
        </p:spPr>
      </p:pic>
      <p:pic>
        <p:nvPicPr>
          <p:cNvPr id="20486" name="Picture 2" descr="http://images.fanpop.com/images/image_uploads/El-Morro-puerto-rico-331500_525_383.jpg"/>
          <p:cNvPicPr>
            <a:picLocks noChangeAspect="1" noChangeArrowheads="1"/>
          </p:cNvPicPr>
          <p:nvPr/>
        </p:nvPicPr>
        <p:blipFill>
          <a:blip r:embed="rId4" cstate="print"/>
          <a:srcRect/>
          <a:stretch>
            <a:fillRect/>
          </a:stretch>
        </p:blipFill>
        <p:spPr bwMode="auto">
          <a:xfrm>
            <a:off x="5178425" y="3571875"/>
            <a:ext cx="3778250" cy="2757488"/>
          </a:xfrm>
          <a:prstGeom prst="rect">
            <a:avLst/>
          </a:prstGeom>
          <a:noFill/>
          <a:ln w="3175">
            <a:solidFill>
              <a:schemeClr val="tx1"/>
            </a:solidFill>
            <a:miter lim="800000"/>
            <a:headEnd/>
            <a:tailEn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10" descr="page2b copy.jpg"/>
          <p:cNvPicPr>
            <a:picLocks noChangeAspect="1"/>
          </p:cNvPicPr>
          <p:nvPr/>
        </p:nvPicPr>
        <p:blipFill>
          <a:blip r:embed="rId5" cstate="print"/>
          <a:srcRect/>
          <a:stretch>
            <a:fillRect/>
          </a:stretch>
        </p:blipFill>
        <p:spPr bwMode="auto">
          <a:xfrm>
            <a:off x="0" y="0"/>
            <a:ext cx="9144000" cy="6858000"/>
          </a:xfrm>
          <a:prstGeom prst="rect">
            <a:avLst/>
          </a:prstGeom>
          <a:noFill/>
          <a:ln w="9525">
            <a:noFill/>
            <a:miter lim="800000"/>
            <a:headEnd/>
            <a:tailEnd/>
          </a:ln>
        </p:spPr>
      </p:pic>
      <p:grpSp>
        <p:nvGrpSpPr>
          <p:cNvPr id="2" name="Group 24"/>
          <p:cNvGrpSpPr>
            <a:grpSpLocks/>
          </p:cNvGrpSpPr>
          <p:nvPr/>
        </p:nvGrpSpPr>
        <p:grpSpPr bwMode="auto">
          <a:xfrm>
            <a:off x="0" y="6529388"/>
            <a:ext cx="9144000" cy="328612"/>
            <a:chOff x="0" y="4113"/>
            <a:chExt cx="5760" cy="207"/>
          </a:xfrm>
        </p:grpSpPr>
        <p:sp>
          <p:nvSpPr>
            <p:cNvPr id="11" name="Rectangle 22"/>
            <p:cNvSpPr>
              <a:spLocks noChangeArrowheads="1"/>
            </p:cNvSpPr>
            <p:nvPr/>
          </p:nvSpPr>
          <p:spPr bwMode="auto">
            <a:xfrm>
              <a:off x="0" y="4118"/>
              <a:ext cx="5760" cy="202"/>
            </a:xfrm>
            <a:prstGeom prst="rect">
              <a:avLst/>
            </a:prstGeom>
            <a:solidFill>
              <a:srgbClr val="000000"/>
            </a:solidFill>
            <a:ln w="9525">
              <a:solidFill>
                <a:schemeClr val="tx1"/>
              </a:solidFill>
              <a:miter lim="800000"/>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2" name="Rectangle 23"/>
            <p:cNvSpPr>
              <a:spLocks noChangeArrowheads="1"/>
            </p:cNvSpPr>
            <p:nvPr/>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FFFFFF"/>
                  </a:solidFill>
                  <a:latin typeface="+mn-lt"/>
                </a:rPr>
                <a:t>BUILDING STRONG</a:t>
              </a:r>
              <a:r>
                <a:rPr lang="en-US" sz="900" dirty="0">
                  <a:solidFill>
                    <a:srgbClr val="FFFFFF"/>
                  </a:solidFill>
                  <a:latin typeface="+mn-lt"/>
                </a:rPr>
                <a:t>®</a:t>
              </a:r>
              <a:endParaRPr lang="en-US" dirty="0">
                <a:solidFill>
                  <a:srgbClr val="FFFFFF"/>
                </a:solidFill>
                <a:latin typeface="+mn-lt"/>
              </a:endParaRPr>
            </a:p>
          </p:txBody>
        </p:sp>
        <p:sp>
          <p:nvSpPr>
            <p:cNvPr id="21521" name="Text Box 11"/>
            <p:cNvSpPr txBox="1">
              <a:spLocks noChangeArrowheads="1"/>
            </p:cNvSpPr>
            <p:nvPr/>
          </p:nvSpPr>
          <p:spPr bwMode="auto">
            <a:xfrm>
              <a:off x="2586" y="4152"/>
              <a:ext cx="3174" cy="162"/>
            </a:xfrm>
            <a:prstGeom prst="rect">
              <a:avLst/>
            </a:prstGeom>
            <a:noFill/>
            <a:ln w="9525">
              <a:noFill/>
              <a:miter lim="800000"/>
              <a:headEnd/>
              <a:tailEnd/>
            </a:ln>
          </p:spPr>
          <p:txBody>
            <a:bodyPr>
              <a:spAutoFit/>
            </a:bodyPr>
            <a:lstStyle/>
            <a:p>
              <a:pPr algn="r">
                <a:lnSpc>
                  <a:spcPct val="90000"/>
                </a:lnSpc>
              </a:pPr>
              <a:r>
                <a:rPr lang="en-US" sz="1200">
                  <a:solidFill>
                    <a:srgbClr val="FFFFFF"/>
                  </a:solidFill>
                </a:rPr>
                <a:t>US ARMY CORPS OF ENGINEERS | Jacksonville District</a:t>
              </a:r>
            </a:p>
          </p:txBody>
        </p:sp>
      </p:grpSp>
      <p:pic>
        <p:nvPicPr>
          <p:cNvPr id="21508" name="Picture 10" descr="USACE_logo"/>
          <p:cNvPicPr>
            <a:picLocks noChangeAspect="1" noChangeArrowheads="1"/>
          </p:cNvPicPr>
          <p:nvPr/>
        </p:nvPicPr>
        <p:blipFill>
          <a:blip r:embed="rId6" cstate="print"/>
          <a:srcRect/>
          <a:stretch>
            <a:fillRect/>
          </a:stretch>
        </p:blipFill>
        <p:spPr bwMode="auto">
          <a:xfrm>
            <a:off x="7772400" y="5791200"/>
            <a:ext cx="838200" cy="573088"/>
          </a:xfrm>
          <a:prstGeom prst="rect">
            <a:avLst/>
          </a:prstGeom>
          <a:noFill/>
          <a:ln w="9525">
            <a:noFill/>
            <a:miter lim="800000"/>
            <a:headEnd/>
            <a:tailEnd/>
          </a:ln>
        </p:spPr>
      </p:pic>
      <p:grpSp>
        <p:nvGrpSpPr>
          <p:cNvPr id="3" name="Group 24"/>
          <p:cNvGrpSpPr>
            <a:grpSpLocks/>
          </p:cNvGrpSpPr>
          <p:nvPr/>
        </p:nvGrpSpPr>
        <p:grpSpPr bwMode="auto">
          <a:xfrm>
            <a:off x="0" y="6529388"/>
            <a:ext cx="9144000" cy="328612"/>
            <a:chOff x="0" y="4113"/>
            <a:chExt cx="5760" cy="207"/>
          </a:xfrm>
        </p:grpSpPr>
        <p:sp>
          <p:nvSpPr>
            <p:cNvPr id="18" name="Rectangle 22"/>
            <p:cNvSpPr>
              <a:spLocks noChangeArrowheads="1"/>
            </p:cNvSpPr>
            <p:nvPr/>
          </p:nvSpPr>
          <p:spPr bwMode="auto">
            <a:xfrm>
              <a:off x="0" y="4118"/>
              <a:ext cx="5760" cy="202"/>
            </a:xfrm>
            <a:prstGeom prst="rect">
              <a:avLst/>
            </a:prstGeom>
            <a:solidFill>
              <a:srgbClr val="000000"/>
            </a:solidFill>
            <a:ln w="9525">
              <a:solidFill>
                <a:sysClr val="windowText" lastClr="000000"/>
              </a:solidFill>
              <a:miter lim="800000"/>
              <a:headEnd/>
              <a:tailEnd/>
            </a:ln>
            <a:effectLst/>
          </p:spPr>
          <p:txBody>
            <a:bodyPr wrap="none" anchor="ctr">
              <a:spAutoFit/>
            </a:bodyPr>
            <a:lstStyle/>
            <a:p>
              <a:pPr fontAlgn="auto">
                <a:spcBef>
                  <a:spcPts val="0"/>
                </a:spcBef>
                <a:spcAft>
                  <a:spcPts val="0"/>
                </a:spcAft>
                <a:defRPr/>
              </a:pPr>
              <a:endParaRPr lang="en-US" kern="0">
                <a:solidFill>
                  <a:sysClr val="windowText" lastClr="000000"/>
                </a:solidFill>
                <a:latin typeface="+mn-lt"/>
              </a:endParaRPr>
            </a:p>
          </p:txBody>
        </p:sp>
        <p:sp>
          <p:nvSpPr>
            <p:cNvPr id="19" name="Rectangle 23"/>
            <p:cNvSpPr>
              <a:spLocks noChangeArrowheads="1"/>
            </p:cNvSpPr>
            <p:nvPr/>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rPr>
                <a:t>BUILDING STRONG</a:t>
              </a:r>
              <a:r>
                <a:rPr lang="en-US" sz="900" kern="0" dirty="0">
                  <a:solidFill>
                    <a:srgbClr val="FFFFFF"/>
                  </a:solidFill>
                  <a:latin typeface="+mn-lt"/>
                </a:rPr>
                <a:t>®</a:t>
              </a:r>
              <a:endParaRPr lang="en-US" kern="0" dirty="0">
                <a:solidFill>
                  <a:srgbClr val="FFFFFF"/>
                </a:solidFill>
                <a:latin typeface="+mn-lt"/>
              </a:endParaRPr>
            </a:p>
          </p:txBody>
        </p:sp>
        <p:sp>
          <p:nvSpPr>
            <p:cNvPr id="20" name="Text Box 11"/>
            <p:cNvSpPr txBox="1">
              <a:spLocks noChangeArrowheads="1"/>
            </p:cNvSpPr>
            <p:nvPr/>
          </p:nvSpPr>
          <p:spPr bwMode="auto">
            <a:xfrm>
              <a:off x="2586" y="4152"/>
              <a:ext cx="3174" cy="162"/>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a:solidFill>
                    <a:srgbClr val="FFFFFF"/>
                  </a:solidFill>
                </a:rPr>
                <a:t>US ARMY CORPS OF ENGINEERS | Jacksonville District</a:t>
              </a:r>
            </a:p>
          </p:txBody>
        </p:sp>
      </p:grpSp>
      <p:pic>
        <p:nvPicPr>
          <p:cNvPr id="21510" name="Picture 10" descr="USACE_logo"/>
          <p:cNvPicPr>
            <a:picLocks noChangeAspect="1" noChangeArrowheads="1"/>
          </p:cNvPicPr>
          <p:nvPr/>
        </p:nvPicPr>
        <p:blipFill>
          <a:blip r:embed="rId6" cstate="print"/>
          <a:srcRect/>
          <a:stretch>
            <a:fillRect/>
          </a:stretch>
        </p:blipFill>
        <p:spPr bwMode="auto">
          <a:xfrm>
            <a:off x="7772400" y="5791200"/>
            <a:ext cx="838200" cy="573088"/>
          </a:xfrm>
          <a:prstGeom prst="rect">
            <a:avLst/>
          </a:prstGeom>
          <a:noFill/>
          <a:ln w="9525">
            <a:noFill/>
            <a:miter lim="800000"/>
            <a:headEnd/>
            <a:tailEnd/>
          </a:ln>
        </p:spPr>
      </p:pic>
      <p:sp>
        <p:nvSpPr>
          <p:cNvPr id="21511"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29F51382-0C88-4B2F-989B-069F18BDBE5A}" type="slidenum">
              <a:rPr lang="en-US" sz="1000">
                <a:solidFill>
                  <a:srgbClr val="000000"/>
                </a:solidFill>
                <a:latin typeface="Century Gothic" pitchFamily="34" charset="0"/>
              </a:rPr>
              <a:pPr algn="r" eaLnBrk="0" hangingPunct="0"/>
              <a:t>22</a:t>
            </a:fld>
            <a:endParaRPr lang="en-US" sz="1000">
              <a:solidFill>
                <a:srgbClr val="000000"/>
              </a:solidFill>
              <a:latin typeface="Century Gothic" pitchFamily="34" charset="0"/>
            </a:endParaRPr>
          </a:p>
        </p:txBody>
      </p:sp>
      <p:sp>
        <p:nvSpPr>
          <p:cNvPr id="21512" name="Title 14"/>
          <p:cNvSpPr>
            <a:spLocks noGrp="1"/>
          </p:cNvSpPr>
          <p:nvPr>
            <p:ph type="title"/>
          </p:nvPr>
        </p:nvSpPr>
        <p:spPr>
          <a:xfrm>
            <a:off x="165100" y="61913"/>
            <a:ext cx="8770938" cy="827087"/>
          </a:xfrm>
        </p:spPr>
        <p:txBody>
          <a:bodyPr/>
          <a:lstStyle/>
          <a:p>
            <a:r>
              <a:rPr lang="en-US" sz="4100" b="1" smtClean="0">
                <a:latin typeface="Tahoma" pitchFamily="34" charset="0"/>
                <a:cs typeface="Tahoma" pitchFamily="34" charset="0"/>
              </a:rPr>
              <a:t>RECORDINGS OF A BLAST</a:t>
            </a:r>
          </a:p>
        </p:txBody>
      </p:sp>
      <p:sp>
        <p:nvSpPr>
          <p:cNvPr id="21513" name="TextBox 10"/>
          <p:cNvSpPr txBox="1">
            <a:spLocks noChangeArrowheads="1"/>
          </p:cNvSpPr>
          <p:nvPr/>
        </p:nvSpPr>
        <p:spPr bwMode="auto">
          <a:xfrm>
            <a:off x="1116013" y="750888"/>
            <a:ext cx="6869112" cy="276225"/>
          </a:xfrm>
          <a:prstGeom prst="rect">
            <a:avLst/>
          </a:prstGeom>
          <a:noFill/>
          <a:ln w="9525">
            <a:noFill/>
            <a:miter lim="800000"/>
            <a:headEnd/>
            <a:tailEnd/>
          </a:ln>
        </p:spPr>
        <p:txBody>
          <a:bodyPr wrap="none">
            <a:spAutoFit/>
          </a:bodyPr>
          <a:lstStyle/>
          <a:p>
            <a:pPr algn="ctr" eaLnBrk="0" hangingPunct="0">
              <a:lnSpc>
                <a:spcPct val="75000"/>
              </a:lnSpc>
              <a:spcBef>
                <a:spcPct val="50000"/>
              </a:spcBef>
            </a:pPr>
            <a:r>
              <a:rPr lang="en-US" sz="1600">
                <a:solidFill>
                  <a:srgbClr val="000000"/>
                </a:solidFill>
                <a:latin typeface="Tahoma" pitchFamily="34" charset="0"/>
                <a:cs typeface="Tahoma" pitchFamily="34" charset="0"/>
              </a:rPr>
              <a:t>August 2, 2005 - 16 Holes; 67 lbs/delay; 16 delays; 1105 lbs of explosive </a:t>
            </a:r>
          </a:p>
        </p:txBody>
      </p:sp>
      <p:pic>
        <p:nvPicPr>
          <p:cNvPr id="13" name="Blast1500.wav">
            <a:hlinkClick r:id="" action="ppaction://media"/>
          </p:cNvPr>
          <p:cNvPicPr>
            <a:picLocks noRot="1" noChangeAspect="1"/>
          </p:cNvPicPr>
          <p:nvPr>
            <a:audioFile r:link="rId1"/>
          </p:nvPr>
        </p:nvPicPr>
        <p:blipFill>
          <a:blip r:embed="rId7" cstate="print"/>
          <a:srcRect/>
          <a:stretch>
            <a:fillRect/>
          </a:stretch>
        </p:blipFill>
        <p:spPr bwMode="auto">
          <a:xfrm>
            <a:off x="8056563" y="387350"/>
            <a:ext cx="671512" cy="673100"/>
          </a:xfrm>
          <a:prstGeom prst="rect">
            <a:avLst/>
          </a:prstGeom>
          <a:noFill/>
          <a:ln w="9525">
            <a:noFill/>
            <a:miter lim="800000"/>
            <a:headEnd/>
            <a:tailEnd/>
          </a:ln>
        </p:spPr>
      </p:pic>
      <p:pic>
        <p:nvPicPr>
          <p:cNvPr id="21" name="Aug 2 2005 Miami blast.MOV">
            <a:hlinkClick r:id="" action="ppaction://media"/>
          </p:cNvPr>
          <p:cNvPicPr>
            <a:picLocks noRot="1" noChangeAspect="1"/>
          </p:cNvPicPr>
          <p:nvPr>
            <a:videoFile r:link="rId2"/>
          </p:nvPr>
        </p:nvPicPr>
        <p:blipFill>
          <a:blip r:embed="rId8" cstate="print"/>
          <a:srcRect/>
          <a:stretch>
            <a:fillRect/>
          </a:stretch>
        </p:blipFill>
        <p:spPr bwMode="auto">
          <a:xfrm>
            <a:off x="1462088" y="1076325"/>
            <a:ext cx="6264275" cy="4697413"/>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3"/>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2002" fill="hold"/>
                                        <p:tgtEl>
                                          <p:spTgt spid="13"/>
                                        </p:tgtEl>
                                      </p:cBhvr>
                                    </p:cmd>
                                  </p:childTnLst>
                                </p:cTn>
                              </p:par>
                            </p:childTnLst>
                          </p:cTn>
                        </p:par>
                      </p:childTnLst>
                    </p:cTn>
                  </p:par>
                </p:childTnLst>
              </p:cTn>
              <p:nextCondLst>
                <p:cond evt="onClick" delay="0">
                  <p:tgtEl>
                    <p:spTgt spid="13"/>
                  </p:tgtEl>
                </p:cond>
              </p:nextCondLst>
            </p:seq>
            <p:audio>
              <p:cMediaNode>
                <p:cTn id="7" fill="hold" display="0">
                  <p:stCondLst>
                    <p:cond delay="indefinite"/>
                  </p:stCondLst>
                  <p:endCondLst>
                    <p:cond evt="onNext" delay="0">
                      <p:tgtEl>
                        <p:sldTgt/>
                      </p:tgtEl>
                    </p:cond>
                    <p:cond evt="onPrev" delay="0">
                      <p:tgtEl>
                        <p:sldTgt/>
                      </p:tgtEl>
                    </p:cond>
                    <p:cond evt="onStopAudio" delay="0">
                      <p:tgtEl>
                        <p:sldTgt/>
                      </p:tgtEl>
                    </p:cond>
                  </p:endCondLst>
                </p:cTn>
                <p:tgtEl>
                  <p:spTgt spid="13"/>
                </p:tgtEl>
              </p:cMediaNode>
            </p:audio>
            <p:seq concurrent="1" nextAc="seek">
              <p:cTn id="8" restart="whenNotActive" fill="hold" evtFilter="cancelBubble" nodeType="interactiveSeq">
                <p:stCondLst>
                  <p:cond evt="onClick" delay="0">
                    <p:tgtEl>
                      <p:spTgt spid="2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1"/>
                                        </p:tgtEl>
                                      </p:cBhvr>
                                    </p:cmd>
                                  </p:childTnLst>
                                </p:cTn>
                              </p:par>
                            </p:childTnLst>
                          </p:cTn>
                        </p:par>
                      </p:childTnLst>
                    </p:cTn>
                  </p:par>
                </p:childTnLst>
              </p:cTn>
              <p:nextCondLst>
                <p:cond evt="onClick" delay="0">
                  <p:tgtEl>
                    <p:spTgt spid="21"/>
                  </p:tgtEl>
                </p:cond>
              </p:nextCondLst>
            </p:seq>
            <p:video>
              <p:cMediaNode>
                <p:cTn id="13" fill="hold" display="0">
                  <p:stCondLst>
                    <p:cond delay="indefinite"/>
                  </p:stCondLst>
                  <p:endCondLst>
                    <p:cond evt="onNext" delay="0">
                      <p:tgtEl>
                        <p:sldTgt/>
                      </p:tgtEl>
                    </p:cond>
                    <p:cond evt="onPrev" delay="0">
                      <p:tgtEl>
                        <p:sldTgt/>
                      </p:tgtEl>
                    </p:cond>
                  </p:endCondLst>
                </p:cTn>
                <p:tgtEl>
                  <p:spTgt spid="21"/>
                </p:tgtEl>
              </p:cMediaNode>
            </p:vide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0" y="963613"/>
            <a:ext cx="9144000" cy="4721225"/>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2531" name="Text Box 3"/>
          <p:cNvSpPr txBox="1">
            <a:spLocks noChangeArrowheads="1"/>
          </p:cNvSpPr>
          <p:nvPr/>
        </p:nvSpPr>
        <p:spPr bwMode="auto">
          <a:xfrm>
            <a:off x="255588" y="1081088"/>
            <a:ext cx="3463925" cy="560387"/>
          </a:xfrm>
          <a:prstGeom prst="rect">
            <a:avLst/>
          </a:prstGeom>
          <a:noFill/>
          <a:ln w="9525">
            <a:noFill/>
            <a:miter lim="800000"/>
            <a:headEnd/>
            <a:tailEnd/>
          </a:ln>
        </p:spPr>
        <p:txBody>
          <a:bodyPr>
            <a:spAutoFit/>
          </a:bodyPr>
          <a:lstStyle/>
          <a:p>
            <a:pPr algn="ctr">
              <a:lnSpc>
                <a:spcPct val="95000"/>
              </a:lnSpc>
            </a:pPr>
            <a:r>
              <a:rPr lang="en-US" sz="1700">
                <a:latin typeface="Century Gothic" pitchFamily="34" charset="0"/>
              </a:rPr>
              <a:t>186 ANIMALS</a:t>
            </a:r>
            <a:br>
              <a:rPr lang="en-US" sz="1700">
                <a:latin typeface="Century Gothic" pitchFamily="34" charset="0"/>
              </a:rPr>
            </a:br>
            <a:r>
              <a:rPr lang="en-US" sz="1700">
                <a:latin typeface="Century Gothic" pitchFamily="34" charset="0"/>
              </a:rPr>
              <a:t>OBSERVED</a:t>
            </a:r>
          </a:p>
        </p:txBody>
      </p:sp>
      <p:sp>
        <p:nvSpPr>
          <p:cNvPr id="22532" name="Text Box 4"/>
          <p:cNvSpPr txBox="1">
            <a:spLocks noChangeArrowheads="1"/>
          </p:cNvSpPr>
          <p:nvPr/>
        </p:nvSpPr>
        <p:spPr bwMode="auto">
          <a:xfrm>
            <a:off x="3508375" y="1092200"/>
            <a:ext cx="2844800" cy="560388"/>
          </a:xfrm>
          <a:prstGeom prst="rect">
            <a:avLst/>
          </a:prstGeom>
          <a:noFill/>
          <a:ln w="9525">
            <a:noFill/>
            <a:miter lim="800000"/>
            <a:headEnd/>
            <a:tailEnd/>
          </a:ln>
        </p:spPr>
        <p:txBody>
          <a:bodyPr>
            <a:spAutoFit/>
          </a:bodyPr>
          <a:lstStyle/>
          <a:p>
            <a:pPr algn="ctr">
              <a:lnSpc>
                <a:spcPct val="95000"/>
              </a:lnSpc>
            </a:pPr>
            <a:r>
              <a:rPr lang="en-US" sz="1700">
                <a:latin typeface="Century Gothic" pitchFamily="34" charset="0"/>
              </a:rPr>
              <a:t>13 DELAYS TO ENSURE </a:t>
            </a:r>
            <a:br>
              <a:rPr lang="en-US" sz="1700">
                <a:latin typeface="Century Gothic" pitchFamily="34" charset="0"/>
              </a:rPr>
            </a:br>
            <a:r>
              <a:rPr lang="en-US" sz="1700">
                <a:latin typeface="Century Gothic" pitchFamily="34" charset="0"/>
              </a:rPr>
              <a:t>ANIMAL SAFETY</a:t>
            </a:r>
          </a:p>
        </p:txBody>
      </p:sp>
      <p:sp>
        <p:nvSpPr>
          <p:cNvPr id="22533" name="Text Box 5"/>
          <p:cNvSpPr txBox="1">
            <a:spLocks noChangeArrowheads="1"/>
          </p:cNvSpPr>
          <p:nvPr/>
        </p:nvSpPr>
        <p:spPr bwMode="auto">
          <a:xfrm>
            <a:off x="6022975" y="1087438"/>
            <a:ext cx="2759075" cy="560387"/>
          </a:xfrm>
          <a:prstGeom prst="rect">
            <a:avLst/>
          </a:prstGeom>
          <a:noFill/>
          <a:ln w="9525">
            <a:noFill/>
            <a:miter lim="800000"/>
            <a:headEnd/>
            <a:tailEnd/>
          </a:ln>
        </p:spPr>
        <p:txBody>
          <a:bodyPr>
            <a:spAutoFit/>
          </a:bodyPr>
          <a:lstStyle/>
          <a:p>
            <a:pPr algn="ctr">
              <a:lnSpc>
                <a:spcPct val="95000"/>
              </a:lnSpc>
            </a:pPr>
            <a:r>
              <a:rPr lang="en-US" sz="1700">
                <a:latin typeface="Century Gothic" pitchFamily="34" charset="0"/>
              </a:rPr>
              <a:t>AVERAGE DISTANCE</a:t>
            </a:r>
            <a:br>
              <a:rPr lang="en-US" sz="1700">
                <a:latin typeface="Century Gothic" pitchFamily="34" charset="0"/>
              </a:rPr>
            </a:br>
            <a:r>
              <a:rPr lang="en-US" sz="1700">
                <a:latin typeface="Century Gothic" pitchFamily="34" charset="0"/>
              </a:rPr>
              <a:t>OBSERVED FROM ARRAY</a:t>
            </a:r>
          </a:p>
        </p:txBody>
      </p:sp>
      <p:sp>
        <p:nvSpPr>
          <p:cNvPr id="22534" name="Text Box 6"/>
          <p:cNvSpPr txBox="1">
            <a:spLocks noChangeArrowheads="1"/>
          </p:cNvSpPr>
          <p:nvPr/>
        </p:nvSpPr>
        <p:spPr bwMode="auto">
          <a:xfrm>
            <a:off x="1966913" y="2117725"/>
            <a:ext cx="1768475" cy="531813"/>
          </a:xfrm>
          <a:prstGeom prst="rect">
            <a:avLst/>
          </a:prstGeom>
          <a:noFill/>
          <a:ln w="9525">
            <a:noFill/>
            <a:miter lim="800000"/>
            <a:headEnd/>
            <a:tailEnd/>
          </a:ln>
        </p:spPr>
        <p:txBody>
          <a:bodyPr>
            <a:spAutoFit/>
          </a:bodyPr>
          <a:lstStyle/>
          <a:p>
            <a:pPr algn="ctr">
              <a:lnSpc>
                <a:spcPct val="85000"/>
              </a:lnSpc>
            </a:pPr>
            <a:r>
              <a:rPr lang="en-US">
                <a:latin typeface="Century Gothic" pitchFamily="34" charset="0"/>
              </a:rPr>
              <a:t>58 dolphins </a:t>
            </a:r>
            <a:br>
              <a:rPr lang="en-US">
                <a:latin typeface="Century Gothic" pitchFamily="34" charset="0"/>
              </a:rPr>
            </a:br>
            <a:endParaRPr lang="en-US">
              <a:latin typeface="Century Gothic" pitchFamily="34" charset="0"/>
            </a:endParaRPr>
          </a:p>
        </p:txBody>
      </p:sp>
      <p:sp>
        <p:nvSpPr>
          <p:cNvPr id="22535" name="Text Box 7"/>
          <p:cNvSpPr txBox="1">
            <a:spLocks noChangeArrowheads="1"/>
          </p:cNvSpPr>
          <p:nvPr/>
        </p:nvSpPr>
        <p:spPr bwMode="auto">
          <a:xfrm>
            <a:off x="1992313" y="3278188"/>
            <a:ext cx="1684337" cy="311150"/>
          </a:xfrm>
          <a:prstGeom prst="rect">
            <a:avLst/>
          </a:prstGeom>
          <a:noFill/>
          <a:ln w="9525">
            <a:noFill/>
            <a:miter lim="800000"/>
            <a:headEnd/>
            <a:tailEnd/>
          </a:ln>
        </p:spPr>
        <p:txBody>
          <a:bodyPr wrap="none">
            <a:spAutoFit/>
          </a:bodyPr>
          <a:lstStyle/>
          <a:p>
            <a:pPr algn="ctr">
              <a:lnSpc>
                <a:spcPct val="85000"/>
              </a:lnSpc>
            </a:pPr>
            <a:r>
              <a:rPr lang="en-US">
                <a:latin typeface="Century Gothic" pitchFamily="34" charset="0"/>
              </a:rPr>
              <a:t>110 Manatees</a:t>
            </a:r>
          </a:p>
        </p:txBody>
      </p:sp>
      <p:sp>
        <p:nvSpPr>
          <p:cNvPr id="22536" name="Text Box 8"/>
          <p:cNvSpPr txBox="1">
            <a:spLocks noChangeArrowheads="1"/>
          </p:cNvSpPr>
          <p:nvPr/>
        </p:nvSpPr>
        <p:spPr bwMode="auto">
          <a:xfrm>
            <a:off x="3594100" y="2051050"/>
            <a:ext cx="2551113" cy="574675"/>
          </a:xfrm>
          <a:prstGeom prst="rect">
            <a:avLst/>
          </a:prstGeom>
          <a:noFill/>
          <a:ln w="9525">
            <a:noFill/>
            <a:miter lim="800000"/>
            <a:headEnd/>
            <a:tailEnd/>
          </a:ln>
        </p:spPr>
        <p:txBody>
          <a:bodyPr>
            <a:spAutoFit/>
          </a:bodyPr>
          <a:lstStyle/>
          <a:p>
            <a:pPr algn="ctr">
              <a:lnSpc>
                <a:spcPct val="95000"/>
              </a:lnSpc>
            </a:pPr>
            <a:r>
              <a:rPr lang="en-US">
                <a:latin typeface="Century Gothic" pitchFamily="34" charset="0"/>
              </a:rPr>
              <a:t>4</a:t>
            </a:r>
          </a:p>
          <a:p>
            <a:pPr algn="ctr">
              <a:lnSpc>
                <a:spcPct val="95000"/>
              </a:lnSpc>
            </a:pPr>
            <a:r>
              <a:rPr lang="en-US" sz="1700">
                <a:latin typeface="Century Gothic" pitchFamily="34" charset="0"/>
              </a:rPr>
              <a:t>(31% of total delays) </a:t>
            </a:r>
          </a:p>
        </p:txBody>
      </p:sp>
      <p:sp>
        <p:nvSpPr>
          <p:cNvPr id="22537" name="Text Box 9"/>
          <p:cNvSpPr txBox="1">
            <a:spLocks noChangeArrowheads="1"/>
          </p:cNvSpPr>
          <p:nvPr/>
        </p:nvSpPr>
        <p:spPr bwMode="auto">
          <a:xfrm>
            <a:off x="3582988" y="3251200"/>
            <a:ext cx="2590800" cy="574675"/>
          </a:xfrm>
          <a:prstGeom prst="rect">
            <a:avLst/>
          </a:prstGeom>
          <a:noFill/>
          <a:ln w="9525">
            <a:noFill/>
            <a:miter lim="800000"/>
            <a:headEnd/>
            <a:tailEnd/>
          </a:ln>
        </p:spPr>
        <p:txBody>
          <a:bodyPr>
            <a:spAutoFit/>
          </a:bodyPr>
          <a:lstStyle/>
          <a:p>
            <a:pPr algn="ctr">
              <a:lnSpc>
                <a:spcPct val="95000"/>
              </a:lnSpc>
            </a:pPr>
            <a:r>
              <a:rPr lang="en-US">
                <a:latin typeface="Century Gothic" pitchFamily="34" charset="0"/>
              </a:rPr>
              <a:t>4</a:t>
            </a:r>
          </a:p>
          <a:p>
            <a:pPr algn="ctr">
              <a:lnSpc>
                <a:spcPct val="95000"/>
              </a:lnSpc>
            </a:pPr>
            <a:r>
              <a:rPr lang="en-US" sz="1700">
                <a:latin typeface="Century Gothic" pitchFamily="34" charset="0"/>
              </a:rPr>
              <a:t>(31% of total delays) </a:t>
            </a:r>
          </a:p>
        </p:txBody>
      </p:sp>
      <p:sp>
        <p:nvSpPr>
          <p:cNvPr id="22538" name="Text Box 10"/>
          <p:cNvSpPr txBox="1">
            <a:spLocks noChangeArrowheads="1"/>
          </p:cNvSpPr>
          <p:nvPr/>
        </p:nvSpPr>
        <p:spPr bwMode="auto">
          <a:xfrm>
            <a:off x="6813550" y="2071688"/>
            <a:ext cx="1154113" cy="350837"/>
          </a:xfrm>
          <a:prstGeom prst="rect">
            <a:avLst/>
          </a:prstGeom>
          <a:noFill/>
          <a:ln w="9525">
            <a:noFill/>
            <a:miter lim="800000"/>
            <a:headEnd/>
            <a:tailEnd/>
          </a:ln>
        </p:spPr>
        <p:txBody>
          <a:bodyPr wrap="none">
            <a:spAutoFit/>
          </a:bodyPr>
          <a:lstStyle/>
          <a:p>
            <a:pPr algn="ctr"/>
            <a:r>
              <a:rPr lang="en-US">
                <a:latin typeface="Century Gothic" pitchFamily="34" charset="0"/>
              </a:rPr>
              <a:t>2000 feet</a:t>
            </a:r>
          </a:p>
        </p:txBody>
      </p:sp>
      <p:sp>
        <p:nvSpPr>
          <p:cNvPr id="22539" name="Text Box 11"/>
          <p:cNvSpPr txBox="1">
            <a:spLocks noChangeArrowheads="1"/>
          </p:cNvSpPr>
          <p:nvPr/>
        </p:nvSpPr>
        <p:spPr bwMode="auto">
          <a:xfrm>
            <a:off x="6810375" y="3292475"/>
            <a:ext cx="1155700" cy="352425"/>
          </a:xfrm>
          <a:prstGeom prst="rect">
            <a:avLst/>
          </a:prstGeom>
          <a:noFill/>
          <a:ln w="9525">
            <a:noFill/>
            <a:miter lim="800000"/>
            <a:headEnd/>
            <a:tailEnd/>
          </a:ln>
        </p:spPr>
        <p:txBody>
          <a:bodyPr wrap="none">
            <a:spAutoFit/>
          </a:bodyPr>
          <a:lstStyle/>
          <a:p>
            <a:pPr algn="ctr"/>
            <a:r>
              <a:rPr lang="en-US">
                <a:latin typeface="Century Gothic" pitchFamily="34" charset="0"/>
              </a:rPr>
              <a:t>3500 feet</a:t>
            </a:r>
          </a:p>
        </p:txBody>
      </p:sp>
      <p:grpSp>
        <p:nvGrpSpPr>
          <p:cNvPr id="2" name="Group 12"/>
          <p:cNvGrpSpPr>
            <a:grpSpLocks/>
          </p:cNvGrpSpPr>
          <p:nvPr/>
        </p:nvGrpSpPr>
        <p:grpSpPr bwMode="auto">
          <a:xfrm>
            <a:off x="3705225" y="1001713"/>
            <a:ext cx="2382838" cy="4310062"/>
            <a:chOff x="2285" y="875"/>
            <a:chExt cx="1691" cy="2102"/>
          </a:xfrm>
        </p:grpSpPr>
        <p:sp>
          <p:nvSpPr>
            <p:cNvPr id="22553" name="Line 13"/>
            <p:cNvSpPr>
              <a:spLocks noChangeShapeType="1"/>
            </p:cNvSpPr>
            <p:nvPr/>
          </p:nvSpPr>
          <p:spPr bwMode="auto">
            <a:xfrm>
              <a:off x="2285" y="887"/>
              <a:ext cx="0" cy="2090"/>
            </a:xfrm>
            <a:prstGeom prst="line">
              <a:avLst/>
            </a:prstGeom>
            <a:noFill/>
            <a:ln w="9525">
              <a:solidFill>
                <a:schemeClr val="tx1"/>
              </a:solidFill>
              <a:round/>
              <a:headEnd/>
              <a:tailEnd/>
            </a:ln>
          </p:spPr>
          <p:txBody>
            <a:bodyPr/>
            <a:lstStyle/>
            <a:p>
              <a:endParaRPr lang="en-US"/>
            </a:p>
          </p:txBody>
        </p:sp>
        <p:sp>
          <p:nvSpPr>
            <p:cNvPr id="22554" name="Line 14"/>
            <p:cNvSpPr>
              <a:spLocks noChangeShapeType="1"/>
            </p:cNvSpPr>
            <p:nvPr/>
          </p:nvSpPr>
          <p:spPr bwMode="auto">
            <a:xfrm>
              <a:off x="3976" y="875"/>
              <a:ext cx="0" cy="2090"/>
            </a:xfrm>
            <a:prstGeom prst="line">
              <a:avLst/>
            </a:prstGeom>
            <a:noFill/>
            <a:ln w="9525">
              <a:solidFill>
                <a:schemeClr val="tx1"/>
              </a:solidFill>
              <a:round/>
              <a:headEnd/>
              <a:tailEnd/>
            </a:ln>
          </p:spPr>
          <p:txBody>
            <a:bodyPr/>
            <a:lstStyle/>
            <a:p>
              <a:endParaRPr lang="en-US"/>
            </a:p>
          </p:txBody>
        </p:sp>
      </p:grpSp>
      <p:pic>
        <p:nvPicPr>
          <p:cNvPr id="22541" name="Picture 15" descr="Dolphin Head"/>
          <p:cNvPicPr>
            <a:picLocks noChangeAspect="1" noChangeArrowheads="1"/>
          </p:cNvPicPr>
          <p:nvPr/>
        </p:nvPicPr>
        <p:blipFill>
          <a:blip r:embed="rId3" cstate="print"/>
          <a:srcRect l="5243" r="19609"/>
          <a:stretch>
            <a:fillRect/>
          </a:stretch>
        </p:blipFill>
        <p:spPr bwMode="auto">
          <a:xfrm>
            <a:off x="614363" y="1671638"/>
            <a:ext cx="1376362" cy="1225550"/>
          </a:xfrm>
          <a:prstGeom prst="rect">
            <a:avLst/>
          </a:prstGeom>
          <a:noFill/>
          <a:ln w="3175">
            <a:solidFill>
              <a:schemeClr val="tx1"/>
            </a:solidFill>
            <a:miter lim="800000"/>
            <a:headEnd/>
            <a:tailEnd/>
          </a:ln>
        </p:spPr>
      </p:pic>
      <p:pic>
        <p:nvPicPr>
          <p:cNvPr id="22542" name="Picture 16" descr="manatee"/>
          <p:cNvPicPr>
            <a:picLocks noChangeAspect="1" noChangeArrowheads="1"/>
          </p:cNvPicPr>
          <p:nvPr/>
        </p:nvPicPr>
        <p:blipFill>
          <a:blip r:embed="rId4" cstate="print"/>
          <a:srcRect l="587" r="9142" b="2823"/>
          <a:stretch>
            <a:fillRect/>
          </a:stretch>
        </p:blipFill>
        <p:spPr bwMode="auto">
          <a:xfrm>
            <a:off x="609600" y="2898775"/>
            <a:ext cx="1381125" cy="1196975"/>
          </a:xfrm>
          <a:prstGeom prst="rect">
            <a:avLst/>
          </a:prstGeom>
          <a:noFill/>
          <a:ln w="3175">
            <a:solidFill>
              <a:schemeClr val="tx1"/>
            </a:solidFill>
            <a:miter lim="800000"/>
            <a:headEnd/>
            <a:tailEnd/>
          </a:ln>
        </p:spPr>
      </p:pic>
      <p:sp>
        <p:nvSpPr>
          <p:cNvPr id="22543" name="Line 17"/>
          <p:cNvSpPr>
            <a:spLocks noChangeShapeType="1"/>
          </p:cNvSpPr>
          <p:nvPr/>
        </p:nvSpPr>
        <p:spPr bwMode="auto">
          <a:xfrm>
            <a:off x="414338" y="1668463"/>
            <a:ext cx="8234362" cy="0"/>
          </a:xfrm>
          <a:prstGeom prst="line">
            <a:avLst/>
          </a:prstGeom>
          <a:noFill/>
          <a:ln w="12700">
            <a:solidFill>
              <a:schemeClr val="tx1"/>
            </a:solidFill>
            <a:round/>
            <a:headEnd/>
            <a:tailEnd/>
          </a:ln>
        </p:spPr>
        <p:txBody>
          <a:bodyPr/>
          <a:lstStyle/>
          <a:p>
            <a:endParaRPr lang="en-US"/>
          </a:p>
        </p:txBody>
      </p:sp>
      <p:sp>
        <p:nvSpPr>
          <p:cNvPr id="22544" name="Text Box 18"/>
          <p:cNvSpPr txBox="1">
            <a:spLocks noChangeArrowheads="1"/>
          </p:cNvSpPr>
          <p:nvPr/>
        </p:nvSpPr>
        <p:spPr bwMode="auto">
          <a:xfrm>
            <a:off x="2124075" y="4445000"/>
            <a:ext cx="1584325" cy="311150"/>
          </a:xfrm>
          <a:prstGeom prst="rect">
            <a:avLst/>
          </a:prstGeom>
          <a:noFill/>
          <a:ln w="9525">
            <a:noFill/>
            <a:miter lim="800000"/>
            <a:headEnd/>
            <a:tailEnd/>
          </a:ln>
        </p:spPr>
        <p:txBody>
          <a:bodyPr wrap="none">
            <a:spAutoFit/>
          </a:bodyPr>
          <a:lstStyle/>
          <a:p>
            <a:pPr algn="ctr">
              <a:lnSpc>
                <a:spcPct val="85000"/>
              </a:lnSpc>
            </a:pPr>
            <a:r>
              <a:rPr lang="en-US">
                <a:latin typeface="Century Gothic" pitchFamily="34" charset="0"/>
              </a:rPr>
              <a:t>16 Sea Turtles</a:t>
            </a:r>
          </a:p>
        </p:txBody>
      </p:sp>
      <p:sp>
        <p:nvSpPr>
          <p:cNvPr id="22545" name="Text Box 19"/>
          <p:cNvSpPr txBox="1">
            <a:spLocks noChangeArrowheads="1"/>
          </p:cNvSpPr>
          <p:nvPr/>
        </p:nvSpPr>
        <p:spPr bwMode="auto">
          <a:xfrm>
            <a:off x="3495675" y="4391025"/>
            <a:ext cx="2751138" cy="574675"/>
          </a:xfrm>
          <a:prstGeom prst="rect">
            <a:avLst/>
          </a:prstGeom>
          <a:noFill/>
          <a:ln w="9525">
            <a:noFill/>
            <a:miter lim="800000"/>
            <a:headEnd/>
            <a:tailEnd/>
          </a:ln>
        </p:spPr>
        <p:txBody>
          <a:bodyPr>
            <a:spAutoFit/>
          </a:bodyPr>
          <a:lstStyle/>
          <a:p>
            <a:pPr algn="ctr">
              <a:lnSpc>
                <a:spcPct val="95000"/>
              </a:lnSpc>
            </a:pPr>
            <a:r>
              <a:rPr lang="en-US">
                <a:latin typeface="Century Gothic" pitchFamily="34" charset="0"/>
              </a:rPr>
              <a:t>5</a:t>
            </a:r>
          </a:p>
          <a:p>
            <a:pPr algn="ctr">
              <a:lnSpc>
                <a:spcPct val="95000"/>
              </a:lnSpc>
            </a:pPr>
            <a:r>
              <a:rPr lang="en-US" sz="1700">
                <a:latin typeface="Century Gothic" pitchFamily="34" charset="0"/>
              </a:rPr>
              <a:t>(38% of total delays) </a:t>
            </a:r>
          </a:p>
        </p:txBody>
      </p:sp>
      <p:sp>
        <p:nvSpPr>
          <p:cNvPr id="22546" name="Text Box 20"/>
          <p:cNvSpPr txBox="1">
            <a:spLocks noChangeArrowheads="1"/>
          </p:cNvSpPr>
          <p:nvPr/>
        </p:nvSpPr>
        <p:spPr bwMode="auto">
          <a:xfrm>
            <a:off x="6908800" y="4410075"/>
            <a:ext cx="1033463" cy="352425"/>
          </a:xfrm>
          <a:prstGeom prst="rect">
            <a:avLst/>
          </a:prstGeom>
          <a:noFill/>
          <a:ln w="9525">
            <a:noFill/>
            <a:miter lim="800000"/>
            <a:headEnd/>
            <a:tailEnd/>
          </a:ln>
        </p:spPr>
        <p:txBody>
          <a:bodyPr wrap="none">
            <a:spAutoFit/>
          </a:bodyPr>
          <a:lstStyle/>
          <a:p>
            <a:pPr algn="ctr"/>
            <a:r>
              <a:rPr lang="en-US">
                <a:latin typeface="Century Gothic" pitchFamily="34" charset="0"/>
              </a:rPr>
              <a:t>500 feet</a:t>
            </a:r>
          </a:p>
        </p:txBody>
      </p:sp>
      <p:pic>
        <p:nvPicPr>
          <p:cNvPr id="22547" name="Picture 21" descr="2072posingloggerhead-med"/>
          <p:cNvPicPr>
            <a:picLocks noChangeAspect="1" noChangeArrowheads="1"/>
          </p:cNvPicPr>
          <p:nvPr/>
        </p:nvPicPr>
        <p:blipFill>
          <a:blip r:embed="rId5" cstate="print"/>
          <a:srcRect l="12659" t="6734" r="16014"/>
          <a:stretch>
            <a:fillRect/>
          </a:stretch>
        </p:blipFill>
        <p:spPr bwMode="auto">
          <a:xfrm>
            <a:off x="609600" y="4089400"/>
            <a:ext cx="1381125" cy="1250950"/>
          </a:xfrm>
          <a:prstGeom prst="rect">
            <a:avLst/>
          </a:prstGeom>
          <a:noFill/>
          <a:ln w="3175">
            <a:solidFill>
              <a:schemeClr val="tx1"/>
            </a:solidFill>
            <a:miter lim="800000"/>
            <a:headEnd/>
            <a:tailEnd/>
          </a:ln>
        </p:spPr>
      </p:pic>
      <p:grpSp>
        <p:nvGrpSpPr>
          <p:cNvPr id="3" name="Group 22"/>
          <p:cNvGrpSpPr>
            <a:grpSpLocks/>
          </p:cNvGrpSpPr>
          <p:nvPr/>
        </p:nvGrpSpPr>
        <p:grpSpPr bwMode="auto">
          <a:xfrm>
            <a:off x="414338" y="2903538"/>
            <a:ext cx="8235950" cy="1177925"/>
            <a:chOff x="137" y="2096"/>
            <a:chExt cx="5317" cy="788"/>
          </a:xfrm>
        </p:grpSpPr>
        <p:sp>
          <p:nvSpPr>
            <p:cNvPr id="22551" name="Line 23"/>
            <p:cNvSpPr>
              <a:spLocks noChangeShapeType="1"/>
            </p:cNvSpPr>
            <p:nvPr/>
          </p:nvSpPr>
          <p:spPr bwMode="auto">
            <a:xfrm>
              <a:off x="137" y="2096"/>
              <a:ext cx="5300" cy="0"/>
            </a:xfrm>
            <a:prstGeom prst="line">
              <a:avLst/>
            </a:prstGeom>
            <a:noFill/>
            <a:ln w="12700">
              <a:solidFill>
                <a:schemeClr val="tx1"/>
              </a:solidFill>
              <a:round/>
              <a:headEnd/>
              <a:tailEnd/>
            </a:ln>
          </p:spPr>
          <p:txBody>
            <a:bodyPr/>
            <a:lstStyle/>
            <a:p>
              <a:endParaRPr lang="en-US"/>
            </a:p>
          </p:txBody>
        </p:sp>
        <p:sp>
          <p:nvSpPr>
            <p:cNvPr id="22552" name="Line 24"/>
            <p:cNvSpPr>
              <a:spLocks noChangeShapeType="1"/>
            </p:cNvSpPr>
            <p:nvPr/>
          </p:nvSpPr>
          <p:spPr bwMode="auto">
            <a:xfrm>
              <a:off x="154" y="2884"/>
              <a:ext cx="5300" cy="0"/>
            </a:xfrm>
            <a:prstGeom prst="line">
              <a:avLst/>
            </a:prstGeom>
            <a:noFill/>
            <a:ln w="12700">
              <a:solidFill>
                <a:schemeClr val="tx1"/>
              </a:solidFill>
              <a:round/>
              <a:headEnd/>
              <a:tailEnd/>
            </a:ln>
          </p:spPr>
          <p:txBody>
            <a:bodyPr/>
            <a:lstStyle/>
            <a:p>
              <a:endParaRPr lang="en-US"/>
            </a:p>
          </p:txBody>
        </p:sp>
      </p:grpSp>
      <p:sp>
        <p:nvSpPr>
          <p:cNvPr id="22549" name="TextBox 28"/>
          <p:cNvSpPr txBox="1">
            <a:spLocks noChangeArrowheads="1"/>
          </p:cNvSpPr>
          <p:nvPr/>
        </p:nvSpPr>
        <p:spPr bwMode="auto">
          <a:xfrm>
            <a:off x="515938" y="5353050"/>
            <a:ext cx="8637587" cy="354013"/>
          </a:xfrm>
          <a:prstGeom prst="rect">
            <a:avLst/>
          </a:prstGeom>
          <a:noFill/>
          <a:ln w="9525">
            <a:noFill/>
            <a:miter lim="800000"/>
            <a:headEnd/>
            <a:tailEnd/>
          </a:ln>
        </p:spPr>
        <p:txBody>
          <a:bodyPr>
            <a:spAutoFit/>
          </a:bodyPr>
          <a:lstStyle/>
          <a:p>
            <a:r>
              <a:rPr lang="en-US" sz="1700">
                <a:latin typeface="Century Gothic" pitchFamily="34" charset="0"/>
              </a:rPr>
              <a:t>40 “Shots” in 38 days between June through August 2005</a:t>
            </a:r>
          </a:p>
        </p:txBody>
      </p:sp>
      <p:sp>
        <p:nvSpPr>
          <p:cNvPr id="22550" name="Title 14"/>
          <p:cNvSpPr txBox="1">
            <a:spLocks/>
          </p:cNvSpPr>
          <p:nvPr/>
        </p:nvSpPr>
        <p:spPr bwMode="auto">
          <a:xfrm>
            <a:off x="169863" y="117475"/>
            <a:ext cx="8770937" cy="827088"/>
          </a:xfrm>
          <a:prstGeom prst="rect">
            <a:avLst/>
          </a:prstGeom>
          <a:noFill/>
          <a:ln w="9525">
            <a:noFill/>
            <a:miter lim="800000"/>
            <a:headEnd/>
            <a:tailEnd/>
          </a:ln>
        </p:spPr>
        <p:txBody>
          <a:bodyPr anchor="ctr"/>
          <a:lstStyle/>
          <a:p>
            <a:pPr algn="ctr" eaLnBrk="0" hangingPunct="0">
              <a:lnSpc>
                <a:spcPts val="3800"/>
              </a:lnSpc>
            </a:pPr>
            <a:r>
              <a:rPr lang="en-US" sz="3600" b="1">
                <a:latin typeface="Tahoma" pitchFamily="34" charset="0"/>
                <a:cs typeface="Tahoma" pitchFamily="34" charset="0"/>
              </a:rPr>
              <a:t>RESULTS:  ANIMALS OBSERVED </a:t>
            </a:r>
            <a:br>
              <a:rPr lang="en-US" sz="3600" b="1">
                <a:latin typeface="Tahoma" pitchFamily="34" charset="0"/>
                <a:cs typeface="Tahoma" pitchFamily="34" charset="0"/>
              </a:rPr>
            </a:br>
            <a:r>
              <a:rPr lang="en-US" sz="3600" b="1">
                <a:latin typeface="Tahoma" pitchFamily="34" charset="0"/>
                <a:cs typeface="Tahoma" pitchFamily="34" charset="0"/>
              </a:rPr>
              <a:t>AND DELAYS</a:t>
            </a: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a:xfrm>
            <a:off x="0" y="425450"/>
            <a:ext cx="9144000" cy="827088"/>
          </a:xfrm>
        </p:spPr>
        <p:txBody>
          <a:bodyPr/>
          <a:lstStyle/>
          <a:p>
            <a:r>
              <a:rPr lang="en-US" sz="3800" b="1" smtClean="0">
                <a:latin typeface="Tahoma" pitchFamily="34" charset="0"/>
                <a:cs typeface="Tahoma" pitchFamily="34" charset="0"/>
              </a:rPr>
              <a:t>BLASTING EFFECTS:</a:t>
            </a:r>
            <a:br>
              <a:rPr lang="en-US" sz="3800" b="1" smtClean="0">
                <a:latin typeface="Tahoma" pitchFamily="34" charset="0"/>
                <a:cs typeface="Tahoma" pitchFamily="34" charset="0"/>
              </a:rPr>
            </a:br>
            <a:r>
              <a:rPr lang="en-US" sz="3800" b="1" smtClean="0">
                <a:latin typeface="Tahoma" pitchFamily="34" charset="0"/>
                <a:cs typeface="Tahoma" pitchFamily="34" charset="0"/>
              </a:rPr>
              <a:t>MARINE MAMMALS</a:t>
            </a:r>
          </a:p>
        </p:txBody>
      </p:sp>
      <p:sp>
        <p:nvSpPr>
          <p:cNvPr id="23555"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641BEEF8-34B7-4159-9497-624BA6C5696F}" type="slidenum">
              <a:rPr lang="en-US" sz="1000">
                <a:solidFill>
                  <a:srgbClr val="000000"/>
                </a:solidFill>
                <a:latin typeface="Century Gothic" pitchFamily="34" charset="0"/>
              </a:rPr>
              <a:pPr algn="r" eaLnBrk="0" hangingPunct="0"/>
              <a:t>24</a:t>
            </a:fld>
            <a:endParaRPr lang="en-US" sz="1000">
              <a:solidFill>
                <a:srgbClr val="000000"/>
              </a:solidFill>
              <a:latin typeface="Century Gothic" pitchFamily="34" charset="0"/>
            </a:endParaRPr>
          </a:p>
        </p:txBody>
      </p:sp>
      <p:graphicFrame>
        <p:nvGraphicFramePr>
          <p:cNvPr id="7" name="Table 6"/>
          <p:cNvGraphicFramePr>
            <a:graphicFrameLocks noGrp="1"/>
          </p:cNvGraphicFramePr>
          <p:nvPr/>
        </p:nvGraphicFramePr>
        <p:xfrm>
          <a:off x="249238" y="2341563"/>
          <a:ext cx="8700116" cy="1724952"/>
        </p:xfrm>
        <a:graphic>
          <a:graphicData uri="http://schemas.openxmlformats.org/drawingml/2006/table">
            <a:tbl>
              <a:tblPr/>
              <a:tblGrid>
                <a:gridCol w="834501"/>
                <a:gridCol w="1100831"/>
                <a:gridCol w="1793289"/>
                <a:gridCol w="1269507"/>
                <a:gridCol w="2246050"/>
                <a:gridCol w="1455938"/>
              </a:tblGrid>
              <a:tr h="592838">
                <a:tc>
                  <a:txBody>
                    <a:bodyPr/>
                    <a:lstStyle/>
                    <a:p>
                      <a:pPr algn="ctr" fontAlgn="b"/>
                      <a:r>
                        <a:rPr lang="en-US" sz="1500" b="0" i="0" u="none" strike="noStrike" dirty="0" smtClean="0">
                          <a:solidFill>
                            <a:srgbClr val="000000"/>
                          </a:solidFill>
                          <a:latin typeface="Tahoma" pitchFamily="34" charset="0"/>
                          <a:ea typeface="Tahoma" pitchFamily="34" charset="0"/>
                          <a:cs typeface="Tahoma" pitchFamily="34" charset="0"/>
                        </a:rPr>
                        <a:t>ZONE</a:t>
                      </a:r>
                      <a:endParaRPr lang="en-US" sz="1500" b="0" i="0" u="none" strike="noStrike" dirty="0">
                        <a:solidFill>
                          <a:srgbClr val="000000"/>
                        </a:solidFill>
                        <a:latin typeface="Tahoma" pitchFamily="34" charset="0"/>
                        <a:ea typeface="Tahoma" pitchFamily="34" charset="0"/>
                        <a:cs typeface="Tahoma" pitchFamily="34" charset="0"/>
                      </a:endParaRP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500" b="0" i="0" u="none" strike="noStrike" dirty="0" smtClean="0">
                          <a:solidFill>
                            <a:srgbClr val="000000"/>
                          </a:solidFill>
                          <a:latin typeface="Tahoma" pitchFamily="34" charset="0"/>
                          <a:ea typeface="Tahoma" pitchFamily="34" charset="0"/>
                          <a:cs typeface="Tahoma" pitchFamily="34" charset="0"/>
                        </a:rPr>
                        <a:t>MAX </a:t>
                      </a:r>
                      <a:br>
                        <a:rPr lang="en-US" sz="1500" b="0" i="0" u="none" strike="noStrike" dirty="0" smtClean="0">
                          <a:solidFill>
                            <a:srgbClr val="000000"/>
                          </a:solidFill>
                          <a:latin typeface="Tahoma" pitchFamily="34" charset="0"/>
                          <a:ea typeface="Tahoma" pitchFamily="34" charset="0"/>
                          <a:cs typeface="Tahoma" pitchFamily="34" charset="0"/>
                        </a:rPr>
                      </a:br>
                      <a:r>
                        <a:rPr lang="en-US" sz="1500" b="0" i="0" u="none" strike="noStrike" dirty="0" smtClean="0">
                          <a:solidFill>
                            <a:srgbClr val="000000"/>
                          </a:solidFill>
                          <a:latin typeface="Tahoma" pitchFamily="34" charset="0"/>
                          <a:ea typeface="Tahoma" pitchFamily="34" charset="0"/>
                          <a:cs typeface="Tahoma" pitchFamily="34" charset="0"/>
                        </a:rPr>
                        <a:t>PRESSURE</a:t>
                      </a:r>
                      <a:endParaRPr lang="en-US" sz="1500" b="0" i="0" u="none" strike="noStrike" dirty="0">
                        <a:solidFill>
                          <a:srgbClr val="000000"/>
                        </a:solidFill>
                        <a:latin typeface="Tahoma" pitchFamily="34" charset="0"/>
                        <a:ea typeface="Tahoma" pitchFamily="34" charset="0"/>
                        <a:cs typeface="Tahoma" pitchFamily="34" charset="0"/>
                      </a:endParaRP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500" b="0" i="0" u="none" strike="noStrike" dirty="0" smtClean="0">
                          <a:solidFill>
                            <a:srgbClr val="000000"/>
                          </a:solidFill>
                          <a:latin typeface="Tahoma" pitchFamily="34" charset="0"/>
                          <a:ea typeface="Tahoma" pitchFamily="34" charset="0"/>
                          <a:cs typeface="Tahoma" pitchFamily="34" charset="0"/>
                        </a:rPr>
                        <a:t>LOCATION</a:t>
                      </a:r>
                      <a:endParaRPr lang="en-US" sz="1500" b="0" i="0" u="none" strike="noStrike" dirty="0">
                        <a:solidFill>
                          <a:srgbClr val="000000"/>
                        </a:solidFill>
                        <a:latin typeface="Tahoma" pitchFamily="34" charset="0"/>
                        <a:ea typeface="Tahoma" pitchFamily="34" charset="0"/>
                        <a:cs typeface="Tahoma" pitchFamily="34" charset="0"/>
                      </a:endParaRP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500" b="0" i="0" u="none" strike="noStrike" dirty="0" smtClean="0">
                          <a:solidFill>
                            <a:srgbClr val="000000"/>
                          </a:solidFill>
                          <a:latin typeface="Tahoma" pitchFamily="34" charset="0"/>
                          <a:ea typeface="Tahoma" pitchFamily="34" charset="0"/>
                          <a:cs typeface="Tahoma" pitchFamily="34" charset="0"/>
                        </a:rPr>
                        <a:t>NMFS TAKE THRESHOLD</a:t>
                      </a:r>
                      <a:endParaRPr lang="en-US" sz="1500" b="0" i="0" u="none" strike="noStrike" dirty="0">
                        <a:solidFill>
                          <a:srgbClr val="000000"/>
                        </a:solidFill>
                        <a:latin typeface="Tahoma" pitchFamily="34" charset="0"/>
                        <a:ea typeface="Tahoma" pitchFamily="34" charset="0"/>
                        <a:cs typeface="Tahoma" pitchFamily="34" charset="0"/>
                      </a:endParaRP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500" b="0" i="0" u="none" strike="noStrike" dirty="0" smtClean="0">
                          <a:solidFill>
                            <a:srgbClr val="000000"/>
                          </a:solidFill>
                          <a:latin typeface="Tahoma" pitchFamily="34" charset="0"/>
                          <a:ea typeface="Tahoma" pitchFamily="34" charset="0"/>
                          <a:cs typeface="Tahoma" pitchFamily="34" charset="0"/>
                        </a:rPr>
                        <a:t>LETHAL/</a:t>
                      </a:r>
                      <a:br>
                        <a:rPr lang="en-US" sz="1500" b="0" i="0" u="none" strike="noStrike" dirty="0" smtClean="0">
                          <a:solidFill>
                            <a:srgbClr val="000000"/>
                          </a:solidFill>
                          <a:latin typeface="Tahoma" pitchFamily="34" charset="0"/>
                          <a:ea typeface="Tahoma" pitchFamily="34" charset="0"/>
                          <a:cs typeface="Tahoma" pitchFamily="34" charset="0"/>
                        </a:rPr>
                      </a:br>
                      <a:r>
                        <a:rPr lang="en-US" sz="1500" b="0" i="0" u="none" strike="noStrike" dirty="0" smtClean="0">
                          <a:solidFill>
                            <a:srgbClr val="000000"/>
                          </a:solidFill>
                          <a:latin typeface="Tahoma" pitchFamily="34" charset="0"/>
                          <a:ea typeface="Tahoma" pitchFamily="34" charset="0"/>
                          <a:cs typeface="Tahoma" pitchFamily="34" charset="0"/>
                        </a:rPr>
                        <a:t>INJUROUS TAKE?</a:t>
                      </a:r>
                      <a:endParaRPr lang="en-US" sz="1500" b="0" i="0" u="none" strike="noStrike" dirty="0">
                        <a:solidFill>
                          <a:srgbClr val="000000"/>
                        </a:solidFill>
                        <a:latin typeface="Tahoma" pitchFamily="34" charset="0"/>
                        <a:ea typeface="Tahoma" pitchFamily="34" charset="0"/>
                        <a:cs typeface="Tahoma" pitchFamily="34" charset="0"/>
                      </a:endParaRP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lgn="ctr" fontAlgn="b"/>
                      <a:r>
                        <a:rPr lang="en-US" sz="1500" b="0" i="0" u="none" strike="noStrike" dirty="0" smtClean="0">
                          <a:solidFill>
                            <a:srgbClr val="000000"/>
                          </a:solidFill>
                          <a:latin typeface="Tahoma" pitchFamily="34" charset="0"/>
                          <a:ea typeface="Tahoma" pitchFamily="34" charset="0"/>
                          <a:cs typeface="Tahoma" pitchFamily="34" charset="0"/>
                        </a:rPr>
                        <a:t>HARRASSMENT?</a:t>
                      </a:r>
                      <a:endParaRPr lang="en-US" sz="1500" b="0" i="0" u="none" strike="noStrike" dirty="0">
                        <a:solidFill>
                          <a:srgbClr val="000000"/>
                        </a:solidFill>
                        <a:latin typeface="Tahoma" pitchFamily="34" charset="0"/>
                        <a:ea typeface="Tahoma" pitchFamily="34" charset="0"/>
                        <a:cs typeface="Tahoma" pitchFamily="34" charset="0"/>
                      </a:endParaRP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566057">
                <a:tc>
                  <a:txBody>
                    <a:bodyPr/>
                    <a:lstStyle/>
                    <a:p>
                      <a:pPr algn="l" fontAlgn="b"/>
                      <a:r>
                        <a:rPr lang="en-US" sz="1500" b="0" i="0" u="none" strike="noStrike" dirty="0">
                          <a:solidFill>
                            <a:srgbClr val="000000"/>
                          </a:solidFill>
                          <a:latin typeface="Tahoma" pitchFamily="34" charset="0"/>
                          <a:ea typeface="Tahoma" pitchFamily="34" charset="0"/>
                          <a:cs typeface="Tahoma" pitchFamily="34" charset="0"/>
                        </a:rPr>
                        <a:t>Danger Zone</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Tahoma" pitchFamily="34" charset="0"/>
                          <a:ea typeface="Tahoma" pitchFamily="34" charset="0"/>
                          <a:cs typeface="Tahoma" pitchFamily="34" charset="0"/>
                        </a:rPr>
                        <a:t>23 psi</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Tahoma" pitchFamily="34" charset="0"/>
                          <a:ea typeface="Tahoma" pitchFamily="34" charset="0"/>
                          <a:cs typeface="Tahoma" pitchFamily="34" charset="0"/>
                        </a:rPr>
                        <a:t>700 feet </a:t>
                      </a:r>
                      <a:r>
                        <a:rPr lang="en-US" sz="1500" b="0" i="0" u="none" strike="noStrike" dirty="0" smtClean="0">
                          <a:solidFill>
                            <a:srgbClr val="000000"/>
                          </a:solidFill>
                          <a:latin typeface="Tahoma" pitchFamily="34" charset="0"/>
                          <a:ea typeface="Tahoma" pitchFamily="34" charset="0"/>
                          <a:cs typeface="Tahoma" pitchFamily="34" charset="0"/>
                        </a:rPr>
                        <a:t>from </a:t>
                      </a:r>
                      <a:r>
                        <a:rPr lang="en-US" sz="1500" b="0" i="0" u="none" strike="noStrike" dirty="0">
                          <a:solidFill>
                            <a:srgbClr val="000000"/>
                          </a:solidFill>
                          <a:latin typeface="Tahoma" pitchFamily="34" charset="0"/>
                          <a:ea typeface="Tahoma" pitchFamily="34" charset="0"/>
                          <a:cs typeface="Tahoma" pitchFamily="34" charset="0"/>
                        </a:rPr>
                        <a:t>blast</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a:solidFill>
                            <a:srgbClr val="000000"/>
                          </a:solidFill>
                          <a:latin typeface="Tahoma" pitchFamily="34" charset="0"/>
                          <a:ea typeface="Tahoma" pitchFamily="34" charset="0"/>
                          <a:cs typeface="Tahoma" pitchFamily="34" charset="0"/>
                        </a:rPr>
                        <a:t>22 psi</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Tahoma" pitchFamily="34" charset="0"/>
                          <a:ea typeface="Tahoma" pitchFamily="34" charset="0"/>
                          <a:cs typeface="Tahoma" pitchFamily="34" charset="0"/>
                        </a:rPr>
                        <a:t>No</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Tahoma" pitchFamily="34" charset="0"/>
                          <a:ea typeface="Tahoma" pitchFamily="34" charset="0"/>
                          <a:cs typeface="Tahoma" pitchFamily="34" charset="0"/>
                        </a:rPr>
                        <a:t>Yes</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r h="566057">
                <a:tc>
                  <a:txBody>
                    <a:bodyPr/>
                    <a:lstStyle/>
                    <a:p>
                      <a:pPr algn="l" fontAlgn="b"/>
                      <a:r>
                        <a:rPr lang="en-US" sz="1500" b="0" i="0" u="none" strike="noStrike" dirty="0">
                          <a:solidFill>
                            <a:srgbClr val="000000"/>
                          </a:solidFill>
                          <a:latin typeface="Tahoma" pitchFamily="34" charset="0"/>
                          <a:ea typeface="Tahoma" pitchFamily="34" charset="0"/>
                          <a:cs typeface="Tahoma" pitchFamily="34" charset="0"/>
                        </a:rPr>
                        <a:t>Safety Zone</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Tahoma" pitchFamily="34" charset="0"/>
                          <a:ea typeface="Tahoma" pitchFamily="34" charset="0"/>
                          <a:cs typeface="Tahoma" pitchFamily="34" charset="0"/>
                        </a:rPr>
                        <a:t>&lt;23 psi</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Tahoma" pitchFamily="34" charset="0"/>
                          <a:ea typeface="Tahoma" pitchFamily="34" charset="0"/>
                          <a:cs typeface="Tahoma" pitchFamily="34" charset="0"/>
                        </a:rPr>
                        <a:t>within zone</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Tahoma" pitchFamily="34" charset="0"/>
                          <a:ea typeface="Tahoma" pitchFamily="34" charset="0"/>
                          <a:cs typeface="Tahoma" pitchFamily="34" charset="0"/>
                        </a:rPr>
                        <a:t>22 psi</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Tahoma" pitchFamily="34" charset="0"/>
                          <a:ea typeface="Tahoma" pitchFamily="34" charset="0"/>
                          <a:cs typeface="Tahoma" pitchFamily="34" charset="0"/>
                        </a:rPr>
                        <a:t>No</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fontAlgn="b"/>
                      <a:r>
                        <a:rPr lang="en-US" sz="1500" b="0" i="0" u="none" strike="noStrike" dirty="0">
                          <a:solidFill>
                            <a:srgbClr val="000000"/>
                          </a:solidFill>
                          <a:latin typeface="Tahoma" pitchFamily="34" charset="0"/>
                          <a:ea typeface="Tahoma" pitchFamily="34" charset="0"/>
                          <a:cs typeface="Tahoma" pitchFamily="34" charset="0"/>
                        </a:rPr>
                        <a:t>No</a:t>
                      </a:r>
                    </a:p>
                  </a:txBody>
                  <a:tcPr marL="27432" marR="9144" marT="27432" marB="27432" anchor="b">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r>
            </a:tbl>
          </a:graphicData>
        </a:graphic>
      </p:graphicFrame>
      <p:sp>
        <p:nvSpPr>
          <p:cNvPr id="23586" name="Rectangle 8"/>
          <p:cNvSpPr>
            <a:spLocks noChangeArrowheads="1"/>
          </p:cNvSpPr>
          <p:nvPr/>
        </p:nvSpPr>
        <p:spPr bwMode="auto">
          <a:xfrm>
            <a:off x="219075" y="1971675"/>
            <a:ext cx="4017963" cy="369888"/>
          </a:xfrm>
          <a:prstGeom prst="rect">
            <a:avLst/>
          </a:prstGeom>
          <a:noFill/>
          <a:ln w="9525">
            <a:noFill/>
            <a:miter lim="800000"/>
            <a:headEnd/>
            <a:tailEnd/>
          </a:ln>
        </p:spPr>
        <p:txBody>
          <a:bodyPr wrap="none">
            <a:spAutoFit/>
          </a:bodyPr>
          <a:lstStyle/>
          <a:p>
            <a:pPr fontAlgn="b"/>
            <a:r>
              <a:rPr lang="en-US" b="1">
                <a:solidFill>
                  <a:srgbClr val="000000"/>
                </a:solidFill>
                <a:latin typeface="Tahoma" pitchFamily="34" charset="0"/>
                <a:cs typeface="Tahoma" pitchFamily="34" charset="0"/>
              </a:rPr>
              <a:t>450 POUND UNCONFINED BLAST</a:t>
            </a:r>
          </a:p>
        </p:txBody>
      </p:sp>
      <p:sp>
        <p:nvSpPr>
          <p:cNvPr id="23587" name="TextBox 9"/>
          <p:cNvSpPr txBox="1">
            <a:spLocks noChangeArrowheads="1"/>
          </p:cNvSpPr>
          <p:nvPr/>
        </p:nvSpPr>
        <p:spPr bwMode="auto">
          <a:xfrm>
            <a:off x="160338" y="4113213"/>
            <a:ext cx="3417887" cy="307975"/>
          </a:xfrm>
          <a:prstGeom prst="rect">
            <a:avLst/>
          </a:prstGeom>
          <a:noFill/>
          <a:ln w="9525">
            <a:noFill/>
            <a:miter lim="800000"/>
            <a:headEnd/>
            <a:tailEnd/>
          </a:ln>
        </p:spPr>
        <p:txBody>
          <a:bodyPr wrap="none">
            <a:spAutoFit/>
          </a:bodyPr>
          <a:lstStyle/>
          <a:p>
            <a:r>
              <a:rPr lang="en-US" sz="1400">
                <a:latin typeface="Tahoma" pitchFamily="34" charset="0"/>
                <a:cs typeface="Tahoma" pitchFamily="34" charset="0"/>
              </a:rPr>
              <a:t>NMFS: National Marine Fisheries Service </a:t>
            </a:r>
          </a:p>
        </p:txBody>
      </p:sp>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168275" y="828675"/>
            <a:ext cx="5416550" cy="54530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24579" name="Title 1"/>
          <p:cNvSpPr>
            <a:spLocks noGrp="1"/>
          </p:cNvSpPr>
          <p:nvPr>
            <p:ph type="title"/>
          </p:nvPr>
        </p:nvSpPr>
        <p:spPr>
          <a:xfrm>
            <a:off x="0" y="39688"/>
            <a:ext cx="9144000" cy="827087"/>
          </a:xfrm>
        </p:spPr>
        <p:txBody>
          <a:bodyPr/>
          <a:lstStyle/>
          <a:p>
            <a:r>
              <a:rPr lang="en-US" b="1" smtClean="0">
                <a:latin typeface="Tahoma" pitchFamily="34" charset="0"/>
                <a:cs typeface="Tahoma" pitchFamily="34" charset="0"/>
              </a:rPr>
              <a:t>Blasting Effects: Fish Species</a:t>
            </a:r>
          </a:p>
        </p:txBody>
      </p:sp>
      <p:sp>
        <p:nvSpPr>
          <p:cNvPr id="3" name="Content Placeholder 2"/>
          <p:cNvSpPr>
            <a:spLocks noGrp="1"/>
          </p:cNvSpPr>
          <p:nvPr>
            <p:ph idx="1"/>
          </p:nvPr>
        </p:nvSpPr>
        <p:spPr>
          <a:xfrm>
            <a:off x="255588" y="885825"/>
            <a:ext cx="5178425" cy="5407025"/>
          </a:xfrm>
        </p:spPr>
        <p:txBody>
          <a:bodyPr/>
          <a:lstStyle/>
          <a:p>
            <a:pPr>
              <a:buFont typeface="Arial" charset="0"/>
              <a:buNone/>
              <a:defRPr/>
            </a:pPr>
            <a:r>
              <a:rPr lang="en-US" sz="1400" u="sng" dirty="0" smtClean="0">
                <a:latin typeface="Tahoma" pitchFamily="34" charset="0"/>
                <a:ea typeface="Tahoma" pitchFamily="34" charset="0"/>
                <a:cs typeface="Tahoma" pitchFamily="34" charset="0"/>
              </a:rPr>
              <a:t>NO</a:t>
            </a:r>
            <a:r>
              <a:rPr lang="en-US" sz="1400" dirty="0" smtClean="0">
                <a:latin typeface="Tahoma" pitchFamily="34" charset="0"/>
                <a:ea typeface="Tahoma" pitchFamily="34" charset="0"/>
                <a:cs typeface="Tahoma" pitchFamily="34" charset="0"/>
              </a:rPr>
              <a:t> SWIMBLADDER: </a:t>
            </a:r>
          </a:p>
          <a:p>
            <a:pPr marL="457200" lvl="1" indent="-223838">
              <a:buFont typeface="Wingdings" pitchFamily="2" charset="2"/>
              <a:buChar char="§"/>
              <a:defRPr/>
            </a:pPr>
            <a:r>
              <a:rPr lang="en-US" sz="1400" dirty="0" smtClean="0">
                <a:latin typeface="Tahoma" pitchFamily="34" charset="0"/>
                <a:ea typeface="Tahoma" pitchFamily="34" charset="0"/>
                <a:cs typeface="Tahoma" pitchFamily="34" charset="0"/>
              </a:rPr>
              <a:t>No effect to fishes with</a:t>
            </a:r>
            <a:r>
              <a:rPr lang="en-US" sz="1400" u="sng" dirty="0" smtClean="0">
                <a:latin typeface="Tahoma" pitchFamily="34" charset="0"/>
                <a:ea typeface="Tahoma" pitchFamily="34" charset="0"/>
                <a:cs typeface="Tahoma" pitchFamily="34" charset="0"/>
              </a:rPr>
              <a:t>out</a:t>
            </a:r>
            <a:r>
              <a:rPr lang="en-US" sz="1400" dirty="0" smtClean="0">
                <a:latin typeface="Tahoma" pitchFamily="34" charset="0"/>
                <a:ea typeface="Tahoma" pitchFamily="34" charset="0"/>
                <a:cs typeface="Tahoma" pitchFamily="34" charset="0"/>
              </a:rPr>
              <a:t> swimbladders -</a:t>
            </a:r>
            <a:br>
              <a:rPr lang="en-US" sz="1400" dirty="0" smtClean="0">
                <a:latin typeface="Tahoma" pitchFamily="34" charset="0"/>
                <a:ea typeface="Tahoma" pitchFamily="34" charset="0"/>
                <a:cs typeface="Tahoma" pitchFamily="34" charset="0"/>
              </a:rPr>
            </a:br>
            <a:r>
              <a:rPr lang="en-US" sz="1400" dirty="0" smtClean="0">
                <a:latin typeface="Tahoma" pitchFamily="34" charset="0"/>
                <a:ea typeface="Tahoma" pitchFamily="34" charset="0"/>
                <a:cs typeface="Tahoma" pitchFamily="34" charset="0"/>
              </a:rPr>
              <a:t>sawfishes (rays) and sharks</a:t>
            </a:r>
          </a:p>
          <a:p>
            <a:pPr marL="457200" lvl="1" indent="-223838">
              <a:buFont typeface="Times New Roman" pitchFamily="18" charset="0"/>
              <a:buNone/>
              <a:defRPr/>
            </a:pPr>
            <a:endParaRPr lang="en-US" sz="800" dirty="0" smtClean="0">
              <a:latin typeface="Tahoma" pitchFamily="34" charset="0"/>
              <a:ea typeface="Tahoma" pitchFamily="34" charset="0"/>
              <a:cs typeface="Tahoma" pitchFamily="34" charset="0"/>
            </a:endParaRPr>
          </a:p>
          <a:p>
            <a:pPr marL="457200" indent="-457200">
              <a:buFont typeface="Arial" charset="0"/>
              <a:buNone/>
              <a:defRPr/>
            </a:pPr>
            <a:r>
              <a:rPr lang="en-US" sz="1400" dirty="0" smtClean="0">
                <a:latin typeface="Tahoma" pitchFamily="34" charset="0"/>
                <a:ea typeface="Tahoma" pitchFamily="34" charset="0"/>
                <a:cs typeface="Tahoma" pitchFamily="34" charset="0"/>
              </a:rPr>
              <a:t>SWIMBLADDER:</a:t>
            </a:r>
          </a:p>
          <a:p>
            <a:pPr marL="457200" lvl="2" indent="-223838">
              <a:buFont typeface="Wingdings" pitchFamily="2" charset="2"/>
              <a:buChar char="§"/>
              <a:defRPr/>
            </a:pPr>
            <a:r>
              <a:rPr lang="en-US" sz="1400" dirty="0" smtClean="0">
                <a:latin typeface="Tahoma" pitchFamily="34" charset="0"/>
                <a:ea typeface="Tahoma" pitchFamily="34" charset="0"/>
                <a:cs typeface="Tahoma" pitchFamily="34" charset="0"/>
              </a:rPr>
              <a:t>Pressure resulting in impacts to fishes with swimbladders</a:t>
            </a: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lvl="2">
              <a:buFont typeface="Tahoma" pitchFamily="34" charset="0"/>
              <a:buNone/>
              <a:defRPr/>
            </a:pPr>
            <a:endParaRPr lang="en-US" sz="1400" dirty="0" smtClean="0">
              <a:latin typeface="Tahoma" pitchFamily="34" charset="0"/>
              <a:ea typeface="Tahoma" pitchFamily="34" charset="0"/>
              <a:cs typeface="Tahoma" pitchFamily="34" charset="0"/>
            </a:endParaRPr>
          </a:p>
          <a:p>
            <a:pPr marL="457200" lvl="1" indent="-223838">
              <a:buFont typeface="Wingdings" pitchFamily="2" charset="2"/>
              <a:buChar char="§"/>
              <a:defRPr/>
            </a:pPr>
            <a:r>
              <a:rPr lang="en-US" sz="1400" dirty="0" smtClean="0">
                <a:latin typeface="Tahoma" pitchFamily="34" charset="0"/>
                <a:ea typeface="Tahoma" pitchFamily="34" charset="0"/>
                <a:cs typeface="Tahoma" pitchFamily="34" charset="0"/>
              </a:rPr>
              <a:t>The safe distance for fish (14-psi peak pressure) from a confined shot of 90 lbs/delay</a:t>
            </a:r>
            <a:r>
              <a:rPr lang="en-US" sz="1400" dirty="0" smtClean="0">
                <a:solidFill>
                  <a:srgbClr val="FF0000"/>
                </a:solidFill>
                <a:latin typeface="Tahoma" pitchFamily="34" charset="0"/>
                <a:ea typeface="Tahoma" pitchFamily="34" charset="0"/>
                <a:cs typeface="Tahoma" pitchFamily="34" charset="0"/>
              </a:rPr>
              <a:t> </a:t>
            </a:r>
            <a:r>
              <a:rPr lang="en-US" sz="1400" dirty="0" smtClean="0">
                <a:latin typeface="Tahoma" pitchFamily="34" charset="0"/>
                <a:ea typeface="Tahoma" pitchFamily="34" charset="0"/>
                <a:cs typeface="Tahoma" pitchFamily="34" charset="0"/>
              </a:rPr>
              <a:t>to fracture rock for channel deepening would be 570 feet.  Fish within this 570-foot range would likely survive, considering the observations of </a:t>
            </a:r>
            <a:r>
              <a:rPr lang="en-US" sz="1400" dirty="0" err="1" smtClean="0">
                <a:latin typeface="Tahoma" pitchFamily="34" charset="0"/>
                <a:ea typeface="Tahoma" pitchFamily="34" charset="0"/>
                <a:cs typeface="Tahoma" pitchFamily="34" charset="0"/>
              </a:rPr>
              <a:t>Hubbs</a:t>
            </a:r>
            <a:r>
              <a:rPr lang="en-US" sz="1400" dirty="0" smtClean="0">
                <a:latin typeface="Tahoma" pitchFamily="34" charset="0"/>
                <a:ea typeface="Tahoma" pitchFamily="34" charset="0"/>
                <a:cs typeface="Tahoma" pitchFamily="34" charset="0"/>
              </a:rPr>
              <a:t> and </a:t>
            </a:r>
            <a:r>
              <a:rPr lang="en-US" sz="1400" dirty="0" err="1" smtClean="0">
                <a:latin typeface="Tahoma" pitchFamily="34" charset="0"/>
                <a:ea typeface="Tahoma" pitchFamily="34" charset="0"/>
                <a:cs typeface="Tahoma" pitchFamily="34" charset="0"/>
              </a:rPr>
              <a:t>Rechnitzer</a:t>
            </a:r>
            <a:r>
              <a:rPr lang="en-US" sz="1400" dirty="0" smtClean="0">
                <a:latin typeface="Tahoma" pitchFamily="34" charset="0"/>
                <a:ea typeface="Tahoma" pitchFamily="34" charset="0"/>
                <a:cs typeface="Tahoma" pitchFamily="34" charset="0"/>
              </a:rPr>
              <a:t> (1952) and Keevin (1995).  	  </a:t>
            </a:r>
          </a:p>
          <a:p>
            <a:pPr>
              <a:defRPr/>
            </a:pPr>
            <a:endParaRPr lang="en-US" sz="1400" dirty="0" smtClean="0">
              <a:latin typeface="Tahoma" pitchFamily="34" charset="0"/>
              <a:ea typeface="Tahoma" pitchFamily="34" charset="0"/>
              <a:cs typeface="Tahoma" pitchFamily="34" charset="0"/>
            </a:endParaRPr>
          </a:p>
        </p:txBody>
      </p:sp>
      <p:sp>
        <p:nvSpPr>
          <p:cNvPr id="24581"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AA9E8B71-651E-4F5D-8658-532B9B39F5D8}" type="slidenum">
              <a:rPr lang="en-US" sz="1000">
                <a:solidFill>
                  <a:srgbClr val="000000"/>
                </a:solidFill>
                <a:latin typeface="Century Gothic" pitchFamily="34" charset="0"/>
              </a:rPr>
              <a:pPr algn="r" eaLnBrk="0" hangingPunct="0"/>
              <a:t>25</a:t>
            </a:fld>
            <a:endParaRPr lang="en-US" sz="1000">
              <a:solidFill>
                <a:srgbClr val="000000"/>
              </a:solidFill>
              <a:latin typeface="Century Gothic" pitchFamily="34" charset="0"/>
            </a:endParaRPr>
          </a:p>
        </p:txBody>
      </p:sp>
      <p:grpSp>
        <p:nvGrpSpPr>
          <p:cNvPr id="2" name="Group 11"/>
          <p:cNvGrpSpPr>
            <a:grpSpLocks/>
          </p:cNvGrpSpPr>
          <p:nvPr/>
        </p:nvGrpSpPr>
        <p:grpSpPr bwMode="auto">
          <a:xfrm>
            <a:off x="5648325" y="3348038"/>
            <a:ext cx="3276600" cy="2314575"/>
            <a:chOff x="5640388" y="1203325"/>
            <a:chExt cx="3276600" cy="2314575"/>
          </a:xfrm>
        </p:grpSpPr>
        <p:pic>
          <p:nvPicPr>
            <p:cNvPr id="24613" name="Picture 2" descr="http://www.fodors.com/images/experiences/Florida-Keys-John-Pennekamp-coral-reef-fish.jpg"/>
            <p:cNvPicPr>
              <a:picLocks noChangeAspect="1" noChangeArrowheads="1"/>
            </p:cNvPicPr>
            <p:nvPr/>
          </p:nvPicPr>
          <p:blipFill>
            <a:blip r:embed="rId3" cstate="print"/>
            <a:srcRect/>
            <a:stretch>
              <a:fillRect/>
            </a:stretch>
          </p:blipFill>
          <p:spPr bwMode="auto">
            <a:xfrm>
              <a:off x="5721350" y="1203325"/>
              <a:ext cx="3195638" cy="2078038"/>
            </a:xfrm>
            <a:prstGeom prst="rect">
              <a:avLst/>
            </a:prstGeom>
            <a:noFill/>
            <a:ln w="9525">
              <a:solidFill>
                <a:schemeClr val="tx1"/>
              </a:solidFill>
              <a:miter lim="800000"/>
              <a:headEnd/>
              <a:tailEnd/>
            </a:ln>
          </p:spPr>
        </p:pic>
        <p:sp>
          <p:nvSpPr>
            <p:cNvPr id="24614" name="TextBox 11"/>
            <p:cNvSpPr txBox="1">
              <a:spLocks noChangeArrowheads="1"/>
            </p:cNvSpPr>
            <p:nvPr/>
          </p:nvSpPr>
          <p:spPr bwMode="auto">
            <a:xfrm>
              <a:off x="5640388" y="3255963"/>
              <a:ext cx="1417637" cy="261937"/>
            </a:xfrm>
            <a:prstGeom prst="rect">
              <a:avLst/>
            </a:prstGeom>
            <a:noFill/>
            <a:ln w="9525">
              <a:noFill/>
              <a:miter lim="800000"/>
              <a:headEnd/>
              <a:tailEnd/>
            </a:ln>
          </p:spPr>
          <p:txBody>
            <a:bodyPr wrap="none">
              <a:spAutoFit/>
            </a:bodyPr>
            <a:lstStyle/>
            <a:p>
              <a:r>
                <a:rPr lang="en-US" sz="1100">
                  <a:latin typeface="Century Gothic" pitchFamily="34" charset="0"/>
                </a:rPr>
                <a:t>With Swimbladder</a:t>
              </a:r>
            </a:p>
          </p:txBody>
        </p:sp>
      </p:grpSp>
      <p:grpSp>
        <p:nvGrpSpPr>
          <p:cNvPr id="4" name="Group 12"/>
          <p:cNvGrpSpPr>
            <a:grpSpLocks/>
          </p:cNvGrpSpPr>
          <p:nvPr/>
        </p:nvGrpSpPr>
        <p:grpSpPr bwMode="auto">
          <a:xfrm>
            <a:off x="5629275" y="1217613"/>
            <a:ext cx="3287713" cy="2058987"/>
            <a:chOff x="5655654" y="3541713"/>
            <a:chExt cx="3286734" cy="2058987"/>
          </a:xfrm>
        </p:grpSpPr>
        <p:pic>
          <p:nvPicPr>
            <p:cNvPr id="24611" name="Picture 9" descr="SmalltoothSawfishNOAA.jpg"/>
            <p:cNvPicPr>
              <a:picLocks noChangeAspect="1"/>
            </p:cNvPicPr>
            <p:nvPr/>
          </p:nvPicPr>
          <p:blipFill>
            <a:blip r:embed="rId4" cstate="print"/>
            <a:srcRect b="5853"/>
            <a:stretch>
              <a:fillRect/>
            </a:stretch>
          </p:blipFill>
          <p:spPr bwMode="auto">
            <a:xfrm>
              <a:off x="5716588" y="3541713"/>
              <a:ext cx="3225800" cy="1822450"/>
            </a:xfrm>
            <a:prstGeom prst="rect">
              <a:avLst/>
            </a:prstGeom>
            <a:noFill/>
            <a:ln w="9525">
              <a:solidFill>
                <a:srgbClr val="000000"/>
              </a:solidFill>
              <a:miter lim="800000"/>
              <a:headEnd/>
              <a:tailEnd/>
            </a:ln>
          </p:spPr>
        </p:pic>
        <p:sp>
          <p:nvSpPr>
            <p:cNvPr id="24612" name="TextBox 12"/>
            <p:cNvSpPr txBox="1">
              <a:spLocks noChangeArrowheads="1"/>
            </p:cNvSpPr>
            <p:nvPr/>
          </p:nvSpPr>
          <p:spPr bwMode="auto">
            <a:xfrm>
              <a:off x="5655654" y="5340350"/>
              <a:ext cx="1643063" cy="260350"/>
            </a:xfrm>
            <a:prstGeom prst="rect">
              <a:avLst/>
            </a:prstGeom>
            <a:noFill/>
            <a:ln w="9525">
              <a:noFill/>
              <a:miter lim="800000"/>
              <a:headEnd/>
              <a:tailEnd/>
            </a:ln>
          </p:spPr>
          <p:txBody>
            <a:bodyPr wrap="none">
              <a:spAutoFit/>
            </a:bodyPr>
            <a:lstStyle/>
            <a:p>
              <a:r>
                <a:rPr lang="en-US" sz="1100">
                  <a:latin typeface="Century Gothic" pitchFamily="34" charset="0"/>
                </a:rPr>
                <a:t>With</a:t>
              </a:r>
              <a:r>
                <a:rPr lang="en-US" sz="1100" u="sng">
                  <a:latin typeface="Century Gothic" pitchFamily="34" charset="0"/>
                </a:rPr>
                <a:t>out</a:t>
              </a:r>
              <a:r>
                <a:rPr lang="en-US" sz="1100">
                  <a:latin typeface="Century Gothic" pitchFamily="34" charset="0"/>
                </a:rPr>
                <a:t> Swimbladder</a:t>
              </a:r>
            </a:p>
          </p:txBody>
        </p:sp>
      </p:grpSp>
      <p:graphicFrame>
        <p:nvGraphicFramePr>
          <p:cNvPr id="17" name="Table 16"/>
          <p:cNvGraphicFramePr>
            <a:graphicFrameLocks noGrp="1"/>
          </p:cNvGraphicFramePr>
          <p:nvPr/>
        </p:nvGraphicFramePr>
        <p:xfrm>
          <a:off x="804863" y="2381250"/>
          <a:ext cx="4482548" cy="2148840"/>
        </p:xfrm>
        <a:graphic>
          <a:graphicData uri="http://schemas.openxmlformats.org/drawingml/2006/table">
            <a:tbl>
              <a:tblPr firstRow="1" bandRow="1">
                <a:tableStyleId>{5C22544A-7EE6-4342-B048-85BDC9FD1C3A}</a:tableStyleId>
              </a:tblPr>
              <a:tblGrid>
                <a:gridCol w="1337069"/>
                <a:gridCol w="1106208"/>
                <a:gridCol w="2039271"/>
              </a:tblGrid>
              <a:tr h="370840">
                <a:tc>
                  <a:txBody>
                    <a:bodyPr/>
                    <a:lstStyle/>
                    <a:p>
                      <a:r>
                        <a:rPr lang="en-US" sz="1400" b="0" dirty="0" smtClean="0">
                          <a:solidFill>
                            <a:schemeClr val="tx1"/>
                          </a:solidFill>
                          <a:latin typeface="Century Gothic" pitchFamily="34" charset="0"/>
                        </a:rPr>
                        <a:t>TYPE</a:t>
                      </a:r>
                      <a:endParaRPr lang="en-US" sz="1400" b="0" dirty="0">
                        <a:solidFill>
                          <a:schemeClr val="tx1"/>
                        </a:solidFill>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400" b="0" dirty="0" smtClean="0">
                          <a:solidFill>
                            <a:schemeClr val="tx1"/>
                          </a:solidFill>
                          <a:latin typeface="Century Gothic" pitchFamily="34" charset="0"/>
                        </a:rPr>
                        <a:t>PRESSURE</a:t>
                      </a:r>
                      <a:endParaRPr lang="en-US" sz="1400" b="0" dirty="0">
                        <a:solidFill>
                          <a:schemeClr val="tx1"/>
                        </a:solidFill>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r>
                        <a:rPr lang="en-US" sz="1400" b="0" dirty="0" smtClean="0">
                          <a:solidFill>
                            <a:schemeClr val="tx1"/>
                          </a:solidFill>
                          <a:latin typeface="Century Gothic" pitchFamily="34" charset="0"/>
                        </a:rPr>
                        <a:t>WHO</a:t>
                      </a:r>
                      <a:endParaRPr lang="en-US" sz="1400" b="0" dirty="0">
                        <a:solidFill>
                          <a:schemeClr val="tx1"/>
                        </a:solidFill>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r>
              <a:tr h="370840">
                <a:tc>
                  <a:txBody>
                    <a:bodyPr/>
                    <a:lstStyle/>
                    <a:p>
                      <a:r>
                        <a:rPr lang="en-US" sz="1200" dirty="0" smtClean="0">
                          <a:latin typeface="Century Gothic" pitchFamily="34" charset="0"/>
                        </a:rPr>
                        <a:t>OPEN WATER *</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latin typeface="Century Gothic" pitchFamily="34" charset="0"/>
                        </a:rPr>
                        <a:t>14 psi</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latin typeface="Century Gothic" pitchFamily="34" charset="0"/>
                        </a:rPr>
                        <a:t>Wright &amp; </a:t>
                      </a:r>
                      <a:r>
                        <a:rPr lang="en-US" sz="1200" dirty="0" err="1" smtClean="0">
                          <a:latin typeface="Century Gothic" pitchFamily="34" charset="0"/>
                        </a:rPr>
                        <a:t>Hopsky</a:t>
                      </a:r>
                      <a:r>
                        <a:rPr lang="en-US" sz="1200" dirty="0" smtClean="0">
                          <a:latin typeface="Century Gothic" pitchFamily="34" charset="0"/>
                        </a:rPr>
                        <a:t> (1998) </a:t>
                      </a:r>
                      <a:r>
                        <a:rPr lang="en-US" sz="1000" dirty="0" smtClean="0">
                          <a:latin typeface="Century Gothic" pitchFamily="34" charset="0"/>
                        </a:rPr>
                        <a:t>Canadian Department </a:t>
                      </a:r>
                      <a:br>
                        <a:rPr lang="en-US" sz="1000" dirty="0" smtClean="0">
                          <a:latin typeface="Century Gothic" pitchFamily="34" charset="0"/>
                        </a:rPr>
                      </a:br>
                      <a:r>
                        <a:rPr lang="en-US" sz="1000" dirty="0" smtClean="0">
                          <a:latin typeface="Century Gothic" pitchFamily="34" charset="0"/>
                        </a:rPr>
                        <a:t>of Fish &amp;</a:t>
                      </a:r>
                      <a:r>
                        <a:rPr lang="en-US" sz="1000" baseline="0" dirty="0" smtClean="0">
                          <a:latin typeface="Century Gothic" pitchFamily="34" charset="0"/>
                        </a:rPr>
                        <a:t> Oceans</a:t>
                      </a:r>
                      <a:endParaRPr lang="en-US" sz="10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1200" dirty="0" smtClean="0">
                          <a:latin typeface="Century Gothic" pitchFamily="34" charset="0"/>
                        </a:rPr>
                        <a:t>OPEN</a:t>
                      </a:r>
                      <a:r>
                        <a:rPr lang="en-US" sz="1200" baseline="0" dirty="0" smtClean="0">
                          <a:latin typeface="Century Gothic" pitchFamily="34" charset="0"/>
                        </a:rPr>
                        <a:t> WATER *</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latin typeface="Century Gothic" pitchFamily="34" charset="0"/>
                        </a:rPr>
                        <a:t>40-70 psi</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err="1" smtClean="0">
                          <a:latin typeface="Century Gothic" pitchFamily="34" charset="0"/>
                        </a:rPr>
                        <a:t>Hubbs</a:t>
                      </a:r>
                      <a:r>
                        <a:rPr lang="en-US" sz="1200" dirty="0" smtClean="0">
                          <a:latin typeface="Century Gothic" pitchFamily="34" charset="0"/>
                        </a:rPr>
                        <a:t> &amp; </a:t>
                      </a:r>
                      <a:r>
                        <a:rPr lang="en-US" sz="1200" dirty="0" err="1" smtClean="0">
                          <a:latin typeface="Century Gothic" pitchFamily="34" charset="0"/>
                        </a:rPr>
                        <a:t>Rechnitzer</a:t>
                      </a:r>
                      <a:r>
                        <a:rPr lang="en-US" sz="1200" dirty="0" smtClean="0">
                          <a:latin typeface="Century Gothic" pitchFamily="34" charset="0"/>
                        </a:rPr>
                        <a:t> (1952)</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1200" dirty="0" smtClean="0">
                          <a:latin typeface="Century Gothic" pitchFamily="34" charset="0"/>
                        </a:rPr>
                        <a:t>OPEN WATER *</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latin typeface="Century Gothic" pitchFamily="34" charset="0"/>
                        </a:rPr>
                        <a:t>50 psi</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err="1" smtClean="0">
                          <a:latin typeface="Century Gothic" pitchFamily="34" charset="0"/>
                        </a:rPr>
                        <a:t>Keevin</a:t>
                      </a:r>
                      <a:r>
                        <a:rPr lang="en-US" sz="1200" dirty="0" smtClean="0">
                          <a:latin typeface="Century Gothic" pitchFamily="34" charset="0"/>
                        </a:rPr>
                        <a:t> (1995)</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r h="370840">
                <a:tc>
                  <a:txBody>
                    <a:bodyPr/>
                    <a:lstStyle/>
                    <a:p>
                      <a:r>
                        <a:rPr lang="en-US" sz="1200" dirty="0" smtClean="0">
                          <a:latin typeface="Century Gothic" pitchFamily="34" charset="0"/>
                        </a:rPr>
                        <a:t>CONFINED **</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smtClean="0">
                          <a:latin typeface="Century Gothic" pitchFamily="34" charset="0"/>
                        </a:rPr>
                        <a:t>14 psi</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r>
                        <a:rPr lang="en-US" sz="1200" dirty="0" err="1" smtClean="0">
                          <a:latin typeface="Century Gothic" pitchFamily="34" charset="0"/>
                        </a:rPr>
                        <a:t>Hemper</a:t>
                      </a:r>
                      <a:r>
                        <a:rPr lang="en-US" sz="1200" dirty="0" smtClean="0">
                          <a:latin typeface="Century Gothic" pitchFamily="34" charset="0"/>
                        </a:rPr>
                        <a:t> (2008)</a:t>
                      </a:r>
                      <a:endParaRPr lang="en-US" sz="1200" dirty="0">
                        <a:latin typeface="Century Gothic" pitchFamily="34" charset="0"/>
                      </a:endParaRPr>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r>
            </a:tbl>
          </a:graphicData>
        </a:graphic>
      </p:graphicFrame>
      <p:sp>
        <p:nvSpPr>
          <p:cNvPr id="24610" name="TextBox 18"/>
          <p:cNvSpPr txBox="1">
            <a:spLocks noChangeArrowheads="1"/>
          </p:cNvSpPr>
          <p:nvPr/>
        </p:nvSpPr>
        <p:spPr bwMode="auto">
          <a:xfrm>
            <a:off x="715963" y="4492625"/>
            <a:ext cx="1744662" cy="307975"/>
          </a:xfrm>
          <a:prstGeom prst="rect">
            <a:avLst/>
          </a:prstGeom>
          <a:noFill/>
          <a:ln w="9525">
            <a:noFill/>
            <a:miter lim="800000"/>
            <a:headEnd/>
            <a:tailEnd/>
          </a:ln>
        </p:spPr>
        <p:txBody>
          <a:bodyPr wrap="none">
            <a:spAutoFit/>
          </a:bodyPr>
          <a:lstStyle/>
          <a:p>
            <a:r>
              <a:rPr lang="en-US" sz="1400">
                <a:latin typeface="Century Gothic" pitchFamily="34" charset="0"/>
              </a:rPr>
              <a:t>*</a:t>
            </a:r>
            <a:r>
              <a:rPr lang="en-US" sz="1100">
                <a:latin typeface="Century Gothic" pitchFamily="34" charset="0"/>
              </a:rPr>
              <a:t> 260 w</a:t>
            </a:r>
            <a:r>
              <a:rPr lang="en-US" sz="1100" baseline="30000">
                <a:latin typeface="Century Gothic" pitchFamily="34" charset="0"/>
              </a:rPr>
              <a:t>1/3</a:t>
            </a:r>
            <a:r>
              <a:rPr lang="en-US" sz="1100">
                <a:latin typeface="Century Gothic" pitchFamily="34" charset="0"/>
              </a:rPr>
              <a:t>     </a:t>
            </a:r>
            <a:r>
              <a:rPr lang="en-US" sz="1400">
                <a:latin typeface="Century Gothic" pitchFamily="34" charset="0"/>
              </a:rPr>
              <a:t> ** </a:t>
            </a:r>
            <a:r>
              <a:rPr lang="en-US" sz="1100">
                <a:latin typeface="Century Gothic" pitchFamily="34" charset="0"/>
              </a:rPr>
              <a:t>51 w</a:t>
            </a:r>
            <a:r>
              <a:rPr lang="en-US" sz="1100" baseline="30000">
                <a:latin typeface="Century Gothic" pitchFamily="34" charset="0"/>
              </a:rPr>
              <a:t>1/3</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fish scare.MOV">
            <a:hlinkClick r:id="" action="ppaction://media"/>
          </p:cNvPr>
          <p:cNvPicPr>
            <a:picLocks noRot="1" noChangeAspect="1"/>
          </p:cNvPicPr>
          <p:nvPr>
            <a:videoFile r:link="rId1"/>
          </p:nvPr>
        </p:nvPicPr>
        <p:blipFill>
          <a:blip r:embed="rId4" cstate="print"/>
          <a:srcRect/>
          <a:stretch>
            <a:fillRect/>
          </a:stretch>
        </p:blipFill>
        <p:spPr bwMode="auto">
          <a:xfrm>
            <a:off x="239713" y="2654300"/>
            <a:ext cx="4421187" cy="3314700"/>
          </a:xfrm>
          <a:prstGeom prst="rect">
            <a:avLst/>
          </a:prstGeom>
          <a:noFill/>
          <a:ln w="9525">
            <a:noFill/>
            <a:miter lim="800000"/>
            <a:headEnd/>
            <a:tailEnd/>
          </a:ln>
        </p:spPr>
      </p:pic>
      <p:sp>
        <p:nvSpPr>
          <p:cNvPr id="25603" name="Content Placeholder 25"/>
          <p:cNvSpPr>
            <a:spLocks noGrp="1"/>
          </p:cNvSpPr>
          <p:nvPr>
            <p:ph idx="1"/>
          </p:nvPr>
        </p:nvSpPr>
        <p:spPr>
          <a:xfrm>
            <a:off x="4649788" y="2716213"/>
            <a:ext cx="4357687" cy="3425825"/>
          </a:xfrm>
        </p:spPr>
        <p:txBody>
          <a:bodyPr/>
          <a:lstStyle/>
          <a:p>
            <a:pPr marL="230188" indent="-230188">
              <a:buFont typeface="Wingdings" pitchFamily="2" charset="2"/>
              <a:buChar char="§"/>
            </a:pPr>
            <a:r>
              <a:rPr lang="en-US" sz="1900" smtClean="0">
                <a:latin typeface="Tahoma" pitchFamily="34" charset="0"/>
                <a:cs typeface="Tahoma" pitchFamily="34" charset="0"/>
              </a:rPr>
              <a:t>40 “shots” from June 25 through August 12, 2005</a:t>
            </a:r>
          </a:p>
          <a:p>
            <a:pPr marL="230188" indent="-230188">
              <a:buFont typeface="Wingdings" pitchFamily="2" charset="2"/>
              <a:buChar char="§"/>
            </a:pPr>
            <a:r>
              <a:rPr lang="en-US" sz="1900" smtClean="0">
                <a:latin typeface="Tahoma" pitchFamily="34" charset="0"/>
                <a:cs typeface="Tahoma" pitchFamily="34" charset="0"/>
              </a:rPr>
              <a:t>Fish scare to lessen impact</a:t>
            </a:r>
          </a:p>
          <a:p>
            <a:pPr marL="230188" indent="-230188">
              <a:buFont typeface="Wingdings" pitchFamily="2" charset="2"/>
              <a:buChar char="§"/>
            </a:pPr>
            <a:r>
              <a:rPr lang="en-US" sz="1900" smtClean="0">
                <a:latin typeface="Tahoma" pitchFamily="34" charset="0"/>
                <a:cs typeface="Tahoma" pitchFamily="34" charset="0"/>
              </a:rPr>
              <a:t>23 w/fish impact monitoring by FWC</a:t>
            </a:r>
          </a:p>
          <a:p>
            <a:pPr marL="230188" indent="-230188">
              <a:buFont typeface="Wingdings" pitchFamily="2" charset="2"/>
              <a:buChar char="§"/>
            </a:pPr>
            <a:r>
              <a:rPr lang="en-US" sz="1900" smtClean="0">
                <a:latin typeface="Tahoma" pitchFamily="34" charset="0"/>
                <a:cs typeface="Tahoma" pitchFamily="34" charset="0"/>
              </a:rPr>
              <a:t>Average fish recovered per blast: </a:t>
            </a:r>
            <a:br>
              <a:rPr lang="en-US" sz="1900" smtClean="0">
                <a:latin typeface="Tahoma" pitchFamily="34" charset="0"/>
                <a:cs typeface="Tahoma" pitchFamily="34" charset="0"/>
              </a:rPr>
            </a:br>
            <a:r>
              <a:rPr lang="en-US" sz="1900" smtClean="0">
                <a:latin typeface="Tahoma" pitchFamily="34" charset="0"/>
                <a:cs typeface="Tahoma" pitchFamily="34" charset="0"/>
              </a:rPr>
              <a:t>14 (*Range 3-38)</a:t>
            </a:r>
          </a:p>
          <a:p>
            <a:pPr marL="230188" indent="-230188">
              <a:buFont typeface="Wingdings" pitchFamily="2" charset="2"/>
              <a:buChar char="§"/>
            </a:pPr>
            <a:r>
              <a:rPr lang="en-US" sz="1900" smtClean="0">
                <a:latin typeface="Tahoma" pitchFamily="34" charset="0"/>
                <a:cs typeface="Tahoma" pitchFamily="34" charset="0"/>
              </a:rPr>
              <a:t>No commercially or recreationally targeted species collected </a:t>
            </a:r>
            <a:br>
              <a:rPr lang="en-US" sz="1900" smtClean="0">
                <a:latin typeface="Tahoma" pitchFamily="34" charset="0"/>
                <a:cs typeface="Tahoma" pitchFamily="34" charset="0"/>
              </a:rPr>
            </a:br>
            <a:r>
              <a:rPr lang="en-US" sz="1900" smtClean="0">
                <a:latin typeface="Tahoma" pitchFamily="34" charset="0"/>
                <a:cs typeface="Tahoma" pitchFamily="34" charset="0"/>
              </a:rPr>
              <a:t>(e.g., snook, tarpon)</a:t>
            </a:r>
          </a:p>
        </p:txBody>
      </p:sp>
      <p:pic>
        <p:nvPicPr>
          <p:cNvPr id="17414" name="Picture 8" descr="IMG_3339"/>
          <p:cNvPicPr>
            <a:picLocks noChangeAspect="1" noChangeArrowheads="1"/>
          </p:cNvPicPr>
          <p:nvPr/>
        </p:nvPicPr>
        <p:blipFill>
          <a:blip r:embed="rId5" cstate="print"/>
          <a:srcRect l="7985" r="6416"/>
          <a:stretch>
            <a:fillRect/>
          </a:stretch>
        </p:blipFill>
        <p:spPr bwMode="auto">
          <a:xfrm>
            <a:off x="239713" y="514350"/>
            <a:ext cx="4397375" cy="2012950"/>
          </a:xfrm>
          <a:prstGeom prst="rect">
            <a:avLst/>
          </a:prstGeom>
          <a:noFill/>
          <a:ln w="9525">
            <a:solidFill>
              <a:schemeClr val="accent1">
                <a:lumMod val="50000"/>
              </a:schemeClr>
            </a:solidFill>
            <a:miter lim="800000"/>
            <a:headEnd/>
            <a:tailEnd/>
          </a:ln>
        </p:spPr>
      </p:pic>
      <p:sp>
        <p:nvSpPr>
          <p:cNvPr id="25605" name="TextBox 8"/>
          <p:cNvSpPr txBox="1">
            <a:spLocks noChangeArrowheads="1"/>
          </p:cNvSpPr>
          <p:nvPr/>
        </p:nvSpPr>
        <p:spPr bwMode="auto">
          <a:xfrm>
            <a:off x="284163" y="5715000"/>
            <a:ext cx="2232025" cy="219075"/>
          </a:xfrm>
          <a:prstGeom prst="rect">
            <a:avLst/>
          </a:prstGeom>
          <a:noFill/>
          <a:ln w="9525">
            <a:noFill/>
            <a:miter lim="800000"/>
            <a:headEnd/>
            <a:tailEnd/>
          </a:ln>
        </p:spPr>
        <p:txBody>
          <a:bodyPr>
            <a:spAutoFit/>
          </a:bodyPr>
          <a:lstStyle/>
          <a:p>
            <a:pPr eaLnBrk="0" hangingPunct="0">
              <a:lnSpc>
                <a:spcPct val="75000"/>
              </a:lnSpc>
              <a:spcBef>
                <a:spcPct val="50000"/>
              </a:spcBef>
            </a:pPr>
            <a:r>
              <a:rPr lang="en-US" sz="1100">
                <a:solidFill>
                  <a:srgbClr val="FFFFFF"/>
                </a:solidFill>
                <a:latin typeface="Century Gothic" pitchFamily="34" charset="0"/>
              </a:rPr>
              <a:t>Fish Scare Clip </a:t>
            </a:r>
          </a:p>
        </p:txBody>
      </p:sp>
      <p:sp>
        <p:nvSpPr>
          <p:cNvPr id="25606"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463CCE1D-6C1F-43D2-9822-883FECFBBECF}" type="slidenum">
              <a:rPr lang="en-US" sz="1000">
                <a:solidFill>
                  <a:srgbClr val="000000"/>
                </a:solidFill>
                <a:latin typeface="Century Gothic" pitchFamily="34" charset="0"/>
              </a:rPr>
              <a:pPr algn="r" eaLnBrk="0" hangingPunct="0"/>
              <a:t>26</a:t>
            </a:fld>
            <a:endParaRPr lang="en-US" sz="1000">
              <a:solidFill>
                <a:srgbClr val="000000"/>
              </a:solidFill>
              <a:latin typeface="Century Gothic" pitchFamily="34" charset="0"/>
            </a:endParaRPr>
          </a:p>
        </p:txBody>
      </p:sp>
      <p:sp>
        <p:nvSpPr>
          <p:cNvPr id="25607" name="Title 9"/>
          <p:cNvSpPr>
            <a:spLocks noGrp="1"/>
          </p:cNvSpPr>
          <p:nvPr>
            <p:ph type="title"/>
          </p:nvPr>
        </p:nvSpPr>
        <p:spPr>
          <a:xfrm>
            <a:off x="4640263" y="777875"/>
            <a:ext cx="4725987" cy="1708150"/>
          </a:xfrm>
        </p:spPr>
        <p:txBody>
          <a:bodyPr/>
          <a:lstStyle/>
          <a:p>
            <a:pPr algn="l"/>
            <a:r>
              <a:rPr lang="en-US" sz="3600" b="1" smtClean="0">
                <a:latin typeface="Tahoma" pitchFamily="34" charset="0"/>
                <a:cs typeface="Tahoma" pitchFamily="34" charset="0"/>
              </a:rPr>
              <a:t>RESULTS OF MONITORING: FISH</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p:cTn id="7" fill="hold" display="0">
                  <p:stCondLst>
                    <p:cond delay="indefinite"/>
                  </p:stCondLst>
                  <p:endCondLst>
                    <p:cond evt="onNext" delay="0">
                      <p:tgtEl>
                        <p:sldTgt/>
                      </p:tgtEl>
                    </p:cond>
                    <p:cond evt="onPrev" delay="0">
                      <p:tgtEl>
                        <p:sldTgt/>
                      </p:tgtEl>
                    </p:cond>
                  </p:endCondLst>
                </p:cTn>
                <p:tgtEl>
                  <p:spTgt spid="10"/>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Title 1"/>
          <p:cNvSpPr>
            <a:spLocks noGrp="1"/>
          </p:cNvSpPr>
          <p:nvPr>
            <p:ph type="title"/>
          </p:nvPr>
        </p:nvSpPr>
        <p:spPr>
          <a:xfrm>
            <a:off x="0" y="246063"/>
            <a:ext cx="9144000" cy="827087"/>
          </a:xfrm>
        </p:spPr>
        <p:txBody>
          <a:bodyPr/>
          <a:lstStyle/>
          <a:p>
            <a:r>
              <a:rPr lang="en-US" sz="3600" b="1" smtClean="0">
                <a:latin typeface="Tahoma" pitchFamily="34" charset="0"/>
                <a:cs typeface="Tahoma" pitchFamily="34" charset="0"/>
              </a:rPr>
              <a:t>BLASTING EFFECTS:</a:t>
            </a:r>
            <a:br>
              <a:rPr lang="en-US" sz="3600" b="1" smtClean="0">
                <a:latin typeface="Tahoma" pitchFamily="34" charset="0"/>
                <a:cs typeface="Tahoma" pitchFamily="34" charset="0"/>
              </a:rPr>
            </a:br>
            <a:r>
              <a:rPr lang="en-US" sz="3600" b="1" smtClean="0">
                <a:latin typeface="Tahoma" pitchFamily="34" charset="0"/>
                <a:cs typeface="Tahoma" pitchFamily="34" charset="0"/>
              </a:rPr>
              <a:t>INVERTEBRATES</a:t>
            </a:r>
          </a:p>
        </p:txBody>
      </p:sp>
      <p:sp>
        <p:nvSpPr>
          <p:cNvPr id="3" name="Content Placeholder 2"/>
          <p:cNvSpPr>
            <a:spLocks noGrp="1"/>
          </p:cNvSpPr>
          <p:nvPr>
            <p:ph idx="1"/>
          </p:nvPr>
        </p:nvSpPr>
        <p:spPr>
          <a:xfrm>
            <a:off x="503238" y="1257300"/>
            <a:ext cx="8402637" cy="5138738"/>
          </a:xfrm>
        </p:spPr>
        <p:txBody>
          <a:bodyPr/>
          <a:lstStyle/>
          <a:p>
            <a:pPr>
              <a:buFont typeface="Wingdings" pitchFamily="2" charset="2"/>
              <a:buChar char="§"/>
              <a:defRPr/>
            </a:pPr>
            <a:r>
              <a:rPr lang="en-US" sz="1600" dirty="0" smtClean="0">
                <a:latin typeface="Tahoma" pitchFamily="34" charset="0"/>
                <a:ea typeface="Tahoma" pitchFamily="34" charset="0"/>
                <a:cs typeface="Tahoma" pitchFamily="34" charset="0"/>
              </a:rPr>
              <a:t>A literature review of the effects of open-water blasts on invertebrates </a:t>
            </a:r>
            <a:br>
              <a:rPr lang="en-US" sz="1600" dirty="0" smtClean="0">
                <a:latin typeface="Tahoma" pitchFamily="34" charset="0"/>
                <a:ea typeface="Tahoma" pitchFamily="34" charset="0"/>
                <a:cs typeface="Tahoma" pitchFamily="34" charset="0"/>
              </a:rPr>
            </a:br>
            <a:r>
              <a:rPr lang="en-US" sz="1600" dirty="0" smtClean="0">
                <a:latin typeface="Tahoma" pitchFamily="34" charset="0"/>
                <a:ea typeface="Tahoma" pitchFamily="34" charset="0"/>
                <a:cs typeface="Tahoma" pitchFamily="34" charset="0"/>
              </a:rPr>
              <a:t>(including corals and arthropods) by Keevin and Hempen (1997) states:</a:t>
            </a:r>
          </a:p>
          <a:p>
            <a:pPr>
              <a:buFont typeface="Wingdings" pitchFamily="2" charset="2"/>
              <a:buChar char="§"/>
              <a:defRPr/>
            </a:pPr>
            <a:endParaRPr lang="en-US" sz="1200" dirty="0" smtClean="0">
              <a:latin typeface="Tahoma" pitchFamily="34" charset="0"/>
              <a:ea typeface="Tahoma" pitchFamily="34" charset="0"/>
              <a:cs typeface="Tahoma" pitchFamily="34" charset="0"/>
            </a:endParaRPr>
          </a:p>
          <a:p>
            <a:pPr marL="974725" indent="-974725">
              <a:buFont typeface="Arial" charset="0"/>
              <a:buNone/>
              <a:defRPr/>
            </a:pPr>
            <a:r>
              <a:rPr lang="en-US" sz="1500" i="1" dirty="0" smtClean="0">
                <a:latin typeface="Tahoma" pitchFamily="34" charset="0"/>
                <a:ea typeface="Tahoma" pitchFamily="34" charset="0"/>
                <a:cs typeface="Tahoma" pitchFamily="34" charset="0"/>
              </a:rPr>
              <a:t>	</a:t>
            </a:r>
          </a:p>
          <a:p>
            <a:pPr marL="974725" indent="-974725">
              <a:buFont typeface="Wingdings" pitchFamily="2" charset="2"/>
              <a:buChar char="§"/>
              <a:defRPr/>
            </a:pPr>
            <a:endParaRPr lang="en-US" sz="1500" i="1" dirty="0" smtClean="0">
              <a:latin typeface="Tahoma" pitchFamily="34" charset="0"/>
              <a:ea typeface="Tahoma" pitchFamily="34" charset="0"/>
              <a:cs typeface="Tahoma" pitchFamily="34" charset="0"/>
            </a:endParaRPr>
          </a:p>
          <a:p>
            <a:pPr marL="974725" indent="-974725">
              <a:buFont typeface="Wingdings" pitchFamily="2" charset="2"/>
              <a:buChar char="§"/>
              <a:defRPr/>
            </a:pPr>
            <a:endParaRPr lang="en-US" sz="1500" i="1" dirty="0" smtClean="0">
              <a:latin typeface="Tahoma" pitchFamily="34" charset="0"/>
              <a:ea typeface="Tahoma" pitchFamily="34" charset="0"/>
              <a:cs typeface="Tahoma" pitchFamily="34" charset="0"/>
            </a:endParaRPr>
          </a:p>
          <a:p>
            <a:pPr marL="974725" indent="-974725">
              <a:buFont typeface="Wingdings" pitchFamily="2" charset="2"/>
              <a:buChar char="§"/>
              <a:defRPr/>
            </a:pPr>
            <a:endParaRPr lang="en-US" sz="1500" i="1" dirty="0" smtClean="0">
              <a:latin typeface="Tahoma" pitchFamily="34" charset="0"/>
              <a:ea typeface="Tahoma" pitchFamily="34" charset="0"/>
              <a:cs typeface="Tahoma" pitchFamily="34" charset="0"/>
            </a:endParaRPr>
          </a:p>
          <a:p>
            <a:pPr marL="974725" indent="-974725">
              <a:buFont typeface="Wingdings" pitchFamily="2" charset="2"/>
              <a:buChar char="§"/>
              <a:defRPr/>
            </a:pPr>
            <a:endParaRPr lang="en-US" sz="1500" i="1" dirty="0" smtClean="0">
              <a:latin typeface="Tahoma" pitchFamily="34" charset="0"/>
              <a:ea typeface="Tahoma" pitchFamily="34" charset="0"/>
              <a:cs typeface="Tahoma" pitchFamily="34" charset="0"/>
            </a:endParaRPr>
          </a:p>
          <a:p>
            <a:pPr marL="974725" indent="-974725">
              <a:buFont typeface="Wingdings" pitchFamily="2" charset="2"/>
              <a:buChar char="§"/>
              <a:defRPr/>
            </a:pPr>
            <a:endParaRPr lang="en-US" sz="1500" i="1" dirty="0" smtClean="0">
              <a:latin typeface="Tahoma" pitchFamily="34" charset="0"/>
              <a:ea typeface="Tahoma" pitchFamily="34" charset="0"/>
              <a:cs typeface="Tahoma" pitchFamily="34" charset="0"/>
            </a:endParaRPr>
          </a:p>
          <a:p>
            <a:pPr>
              <a:buFont typeface="Arial" charset="0"/>
              <a:buNone/>
              <a:defRPr/>
            </a:pPr>
            <a:endParaRPr lang="en-US" sz="1500" i="1" dirty="0" smtClean="0">
              <a:latin typeface="Tahoma" pitchFamily="34" charset="0"/>
              <a:ea typeface="Tahoma" pitchFamily="34" charset="0"/>
              <a:cs typeface="Tahoma" pitchFamily="34" charset="0"/>
            </a:endParaRPr>
          </a:p>
          <a:p>
            <a:pPr>
              <a:buFont typeface="Wingdings" pitchFamily="2" charset="2"/>
              <a:buChar char="§"/>
              <a:defRPr/>
            </a:pPr>
            <a:r>
              <a:rPr lang="en-US" sz="1500" dirty="0" smtClean="0">
                <a:latin typeface="Tahoma" pitchFamily="34" charset="0"/>
                <a:ea typeface="Tahoma" pitchFamily="34" charset="0"/>
                <a:cs typeface="Tahoma" pitchFamily="34" charset="0"/>
              </a:rPr>
              <a:t>NMFS has previously concurred with this determination at Miami Harbor (2011)</a:t>
            </a:r>
          </a:p>
        </p:txBody>
      </p:sp>
      <p:sp>
        <p:nvSpPr>
          <p:cNvPr id="26628" name="Rectangle 53"/>
          <p:cNvSpPr>
            <a:spLocks noChangeArrowheads="1"/>
          </p:cNvSpPr>
          <p:nvPr/>
        </p:nvSpPr>
        <p:spPr bwMode="auto">
          <a:xfrm>
            <a:off x="7010400" y="-39688"/>
            <a:ext cx="2133600" cy="476251"/>
          </a:xfrm>
          <a:prstGeom prst="rect">
            <a:avLst/>
          </a:prstGeom>
          <a:noFill/>
          <a:ln w="9525">
            <a:noFill/>
            <a:miter lim="800000"/>
            <a:headEnd/>
            <a:tailEnd/>
          </a:ln>
        </p:spPr>
        <p:txBody>
          <a:bodyPr/>
          <a:lstStyle/>
          <a:p>
            <a:pPr algn="r" eaLnBrk="0" hangingPunct="0"/>
            <a:fld id="{8495B9C4-E988-435D-A72A-536DC9EA1F3C}" type="slidenum">
              <a:rPr lang="en-US" sz="1000">
                <a:solidFill>
                  <a:srgbClr val="000000"/>
                </a:solidFill>
                <a:latin typeface="Century Gothic" pitchFamily="34" charset="0"/>
              </a:rPr>
              <a:pPr algn="r" eaLnBrk="0" hangingPunct="0"/>
              <a:t>27</a:t>
            </a:fld>
            <a:endParaRPr lang="en-US" sz="1000">
              <a:solidFill>
                <a:srgbClr val="000000"/>
              </a:solidFill>
              <a:latin typeface="Century Gothic" pitchFamily="34" charset="0"/>
            </a:endParaRPr>
          </a:p>
        </p:txBody>
      </p:sp>
      <p:pic>
        <p:nvPicPr>
          <p:cNvPr id="26629" name="Picture 2"/>
          <p:cNvPicPr>
            <a:picLocks noChangeAspect="1" noChangeArrowheads="1"/>
          </p:cNvPicPr>
          <p:nvPr/>
        </p:nvPicPr>
        <p:blipFill>
          <a:blip r:embed="rId2" cstate="print"/>
          <a:srcRect/>
          <a:stretch>
            <a:fillRect/>
          </a:stretch>
        </p:blipFill>
        <p:spPr bwMode="auto">
          <a:xfrm>
            <a:off x="193675" y="4364038"/>
            <a:ext cx="2908300" cy="2057400"/>
          </a:xfrm>
          <a:prstGeom prst="rect">
            <a:avLst/>
          </a:prstGeom>
          <a:noFill/>
          <a:ln w="9525">
            <a:noFill/>
            <a:miter lim="800000"/>
            <a:headEnd/>
            <a:tailEnd/>
          </a:ln>
        </p:spPr>
      </p:pic>
      <p:pic>
        <p:nvPicPr>
          <p:cNvPr id="26630" name="Picture 3"/>
          <p:cNvPicPr>
            <a:picLocks noChangeAspect="1" noChangeArrowheads="1"/>
          </p:cNvPicPr>
          <p:nvPr/>
        </p:nvPicPr>
        <p:blipFill>
          <a:blip r:embed="rId3" cstate="print"/>
          <a:srcRect/>
          <a:stretch>
            <a:fillRect/>
          </a:stretch>
        </p:blipFill>
        <p:spPr bwMode="auto">
          <a:xfrm>
            <a:off x="3117850" y="4365625"/>
            <a:ext cx="3059113" cy="2055813"/>
          </a:xfrm>
          <a:prstGeom prst="rect">
            <a:avLst/>
          </a:prstGeom>
          <a:noFill/>
          <a:ln w="9525">
            <a:noFill/>
            <a:miter lim="800000"/>
            <a:headEnd/>
            <a:tailEnd/>
          </a:ln>
        </p:spPr>
      </p:pic>
      <p:pic>
        <p:nvPicPr>
          <p:cNvPr id="26631" name="Picture 4"/>
          <p:cNvPicPr>
            <a:picLocks noChangeAspect="1" noChangeArrowheads="1"/>
          </p:cNvPicPr>
          <p:nvPr/>
        </p:nvPicPr>
        <p:blipFill>
          <a:blip r:embed="rId4" cstate="print"/>
          <a:srcRect/>
          <a:stretch>
            <a:fillRect/>
          </a:stretch>
        </p:blipFill>
        <p:spPr bwMode="auto">
          <a:xfrm>
            <a:off x="6197600" y="4365625"/>
            <a:ext cx="2759075" cy="2057400"/>
          </a:xfrm>
          <a:prstGeom prst="rect">
            <a:avLst/>
          </a:prstGeom>
          <a:noFill/>
          <a:ln w="9525">
            <a:noFill/>
            <a:miter lim="800000"/>
            <a:headEnd/>
            <a:tailEnd/>
          </a:ln>
        </p:spPr>
      </p:pic>
      <p:sp>
        <p:nvSpPr>
          <p:cNvPr id="8" name="Content Placeholder 2"/>
          <p:cNvSpPr txBox="1">
            <a:spLocks/>
          </p:cNvSpPr>
          <p:nvPr/>
        </p:nvSpPr>
        <p:spPr bwMode="auto">
          <a:xfrm>
            <a:off x="-109538" y="1681163"/>
            <a:ext cx="8402638" cy="2116137"/>
          </a:xfrm>
          <a:prstGeom prst="rect">
            <a:avLst/>
          </a:prstGeom>
          <a:noFill/>
          <a:ln w="9525">
            <a:noFill/>
            <a:miter lim="800000"/>
            <a:headEnd/>
            <a:tailEnd/>
          </a:ln>
        </p:spPr>
        <p:txBody>
          <a:bodyPr/>
          <a:lstStyle/>
          <a:p>
            <a:pPr marL="342900" indent="-342900" algn="just" eaLnBrk="0" hangingPunct="0">
              <a:spcBef>
                <a:spcPct val="20000"/>
              </a:spcBef>
              <a:defRPr/>
            </a:pPr>
            <a:endParaRPr lang="en-US" sz="1200" dirty="0">
              <a:latin typeface="+mn-lt"/>
            </a:endParaRPr>
          </a:p>
          <a:p>
            <a:pPr marL="974725" indent="-974725" algn="just" eaLnBrk="0" hangingPunct="0">
              <a:spcBef>
                <a:spcPct val="20000"/>
              </a:spcBef>
              <a:buFont typeface="Arial" charset="0"/>
              <a:buNone/>
              <a:defRPr/>
            </a:pPr>
            <a:r>
              <a:rPr lang="en-US" sz="1500" i="1" dirty="0">
                <a:latin typeface="+mn-lt"/>
              </a:rPr>
              <a:t>	The </a:t>
            </a:r>
            <a:r>
              <a:rPr lang="en-US" sz="1500" i="1" u="sng" dirty="0">
                <a:latin typeface="+mn-lt"/>
              </a:rPr>
              <a:t>results of all the studies reviewed indicate that invertebrates are insensitive to pressure related damage from underwater explosions</a:t>
            </a:r>
            <a:r>
              <a:rPr lang="en-US" sz="1500" i="1" dirty="0">
                <a:latin typeface="+mn-lt"/>
              </a:rPr>
              <a:t>. This may be due to the fact that all the invertebrate species tested lack gas-containing organs which have been implicated in internal damage and mortality in vertebrates. Underwater explosion produce a pressure waveform with rapid oscillations from positive pressure to negative pressure which results in rapid volume changes in gas-containing organs. Species lacking swimbladders or with small swimbladders are highly resistant to explosive pressures (</a:t>
            </a:r>
            <a:r>
              <a:rPr lang="en-US" sz="1500" i="1" dirty="0" err="1">
                <a:latin typeface="+mn-lt"/>
              </a:rPr>
              <a:t>Aplin</a:t>
            </a:r>
            <a:r>
              <a:rPr lang="en-US" sz="1500" i="1" dirty="0">
                <a:latin typeface="+mn-lt"/>
              </a:rPr>
              <a:t> 1947; Fitch and Young 1948; </a:t>
            </a:r>
            <a:r>
              <a:rPr lang="en-US" sz="1500" i="1" dirty="0" err="1">
                <a:latin typeface="+mn-lt"/>
              </a:rPr>
              <a:t>Goertner</a:t>
            </a:r>
            <a:r>
              <a:rPr lang="en-US" sz="1500" i="1" dirty="0">
                <a:latin typeface="+mn-lt"/>
              </a:rPr>
              <a:t> 1994).</a:t>
            </a:r>
          </a:p>
          <a:p>
            <a:pPr marL="342900" indent="-342900" algn="just" eaLnBrk="0" hangingPunct="0">
              <a:spcBef>
                <a:spcPct val="20000"/>
              </a:spcBef>
              <a:buFont typeface="Wingdings" pitchFamily="2" charset="2"/>
              <a:buNone/>
              <a:defRPr/>
            </a:pPr>
            <a:endParaRPr lang="en-US" sz="1500" i="1" dirty="0">
              <a:latin typeface="+mn-lt"/>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5"/>
          <p:cNvSpPr>
            <a:spLocks noGrp="1" noChangeArrowheads="1"/>
          </p:cNvSpPr>
          <p:nvPr>
            <p:ph type="body" idx="1"/>
          </p:nvPr>
        </p:nvSpPr>
        <p:spPr>
          <a:xfrm>
            <a:off x="814388" y="1263650"/>
            <a:ext cx="8320087" cy="4676775"/>
          </a:xfrm>
        </p:spPr>
        <p:txBody>
          <a:bodyPr/>
          <a:lstStyle/>
          <a:p>
            <a:pPr eaLnBrk="1" hangingPunct="1">
              <a:lnSpc>
                <a:spcPct val="150000"/>
              </a:lnSpc>
              <a:buFont typeface="Wingdings" pitchFamily="2" charset="2"/>
              <a:buChar char="§"/>
            </a:pPr>
            <a:r>
              <a:rPr lang="en-US" sz="2400" smtClean="0">
                <a:latin typeface="Tahoma" pitchFamily="34" charset="0"/>
                <a:cs typeface="Tahoma" pitchFamily="34" charset="0"/>
              </a:rPr>
              <a:t>Corps of Engineers – Jacksonville District</a:t>
            </a:r>
          </a:p>
          <a:p>
            <a:pPr eaLnBrk="1" hangingPunct="1">
              <a:lnSpc>
                <a:spcPct val="150000"/>
              </a:lnSpc>
              <a:buFont typeface="Wingdings" pitchFamily="2" charset="2"/>
              <a:buChar char="§"/>
            </a:pPr>
            <a:r>
              <a:rPr lang="en-US" sz="2400" smtClean="0">
                <a:latin typeface="Tahoma" pitchFamily="34" charset="0"/>
                <a:cs typeface="Tahoma" pitchFamily="34" charset="0"/>
              </a:rPr>
              <a:t>Port of Miami/Miami-Dade County</a:t>
            </a:r>
          </a:p>
          <a:p>
            <a:pPr eaLnBrk="1" hangingPunct="1">
              <a:lnSpc>
                <a:spcPct val="150000"/>
              </a:lnSpc>
              <a:buFont typeface="Wingdings" pitchFamily="2" charset="2"/>
              <a:buChar char="§"/>
            </a:pPr>
            <a:r>
              <a:rPr lang="en-US" sz="2400" smtClean="0">
                <a:latin typeface="Tahoma" pitchFamily="34" charset="0"/>
                <a:cs typeface="Tahoma" pitchFamily="34" charset="0"/>
              </a:rPr>
              <a:t>Contractor and sub-contractors</a:t>
            </a:r>
          </a:p>
          <a:p>
            <a:pPr eaLnBrk="1" hangingPunct="1">
              <a:lnSpc>
                <a:spcPct val="150000"/>
              </a:lnSpc>
              <a:buFont typeface="Wingdings" pitchFamily="2" charset="2"/>
              <a:buChar char="§"/>
            </a:pPr>
            <a:r>
              <a:rPr lang="en-US" sz="2400" smtClean="0">
                <a:latin typeface="Tahoma" pitchFamily="34" charset="0"/>
                <a:cs typeface="Tahoma" pitchFamily="34" charset="0"/>
              </a:rPr>
              <a:t>Federal Resource agencies (FWS, NMFS, EPA)</a:t>
            </a:r>
          </a:p>
          <a:p>
            <a:pPr eaLnBrk="1" hangingPunct="1">
              <a:lnSpc>
                <a:spcPct val="150000"/>
              </a:lnSpc>
              <a:buFont typeface="Wingdings" pitchFamily="2" charset="2"/>
              <a:buChar char="§"/>
            </a:pPr>
            <a:r>
              <a:rPr lang="en-US" sz="2400" smtClean="0">
                <a:latin typeface="Tahoma" pitchFamily="34" charset="0"/>
                <a:cs typeface="Tahoma" pitchFamily="34" charset="0"/>
              </a:rPr>
              <a:t>State Resource agencies (DEP, FWC, CAMA)</a:t>
            </a:r>
          </a:p>
          <a:p>
            <a:pPr eaLnBrk="1" hangingPunct="1">
              <a:lnSpc>
                <a:spcPct val="150000"/>
              </a:lnSpc>
              <a:buFont typeface="Wingdings" pitchFamily="2" charset="2"/>
              <a:buChar char="§"/>
            </a:pPr>
            <a:r>
              <a:rPr lang="en-US" sz="2400" smtClean="0">
                <a:latin typeface="Tahoma" pitchFamily="34" charset="0"/>
                <a:cs typeface="Tahoma" pitchFamily="34" charset="0"/>
              </a:rPr>
              <a:t>Local Resource agencies (DERM/PERA)</a:t>
            </a:r>
          </a:p>
          <a:p>
            <a:pPr eaLnBrk="1" hangingPunct="1">
              <a:lnSpc>
                <a:spcPct val="150000"/>
              </a:lnSpc>
              <a:buFont typeface="Wingdings" pitchFamily="2" charset="2"/>
              <a:buChar char="§"/>
            </a:pPr>
            <a:r>
              <a:rPr lang="en-US" sz="2400" smtClean="0">
                <a:latin typeface="Tahoma" pitchFamily="34" charset="0"/>
                <a:cs typeface="Tahoma" pitchFamily="34" charset="0"/>
              </a:rPr>
              <a:t>Non-governmental organizations (NGOs)</a:t>
            </a:r>
          </a:p>
        </p:txBody>
      </p:sp>
      <p:sp>
        <p:nvSpPr>
          <p:cNvPr id="27651" name="Title 1"/>
          <p:cNvSpPr txBox="1">
            <a:spLocks/>
          </p:cNvSpPr>
          <p:nvPr/>
        </p:nvSpPr>
        <p:spPr bwMode="auto">
          <a:xfrm>
            <a:off x="0" y="234950"/>
            <a:ext cx="9144000" cy="827088"/>
          </a:xfrm>
          <a:prstGeom prst="rect">
            <a:avLst/>
          </a:prstGeom>
          <a:noFill/>
          <a:ln w="9525">
            <a:noFill/>
            <a:miter lim="800000"/>
            <a:headEnd/>
            <a:tailEnd/>
          </a:ln>
        </p:spPr>
        <p:txBody>
          <a:bodyPr anchor="ctr"/>
          <a:lstStyle/>
          <a:p>
            <a:pPr algn="ctr" eaLnBrk="0" hangingPunct="0"/>
            <a:r>
              <a:rPr lang="en-US" sz="3600" b="1">
                <a:latin typeface="Tahoma" pitchFamily="34" charset="0"/>
                <a:cs typeface="Tahoma" pitchFamily="34" charset="0"/>
              </a:rPr>
              <a:t>COMMUNICATION AND COORDINATION TEAM</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5"/>
          <p:cNvSpPr>
            <a:spLocks noGrp="1" noChangeArrowheads="1"/>
          </p:cNvSpPr>
          <p:nvPr>
            <p:ph type="body" idx="1"/>
          </p:nvPr>
        </p:nvSpPr>
        <p:spPr>
          <a:xfrm>
            <a:off x="96838" y="1484313"/>
            <a:ext cx="5956300" cy="4633912"/>
          </a:xfrm>
        </p:spPr>
        <p:txBody>
          <a:bodyPr/>
          <a:lstStyle/>
          <a:p>
            <a:pPr eaLnBrk="1" hangingPunct="1">
              <a:buFont typeface="Wingdings" pitchFamily="2" charset="2"/>
              <a:buChar char="§"/>
            </a:pPr>
            <a:r>
              <a:rPr lang="en-US" sz="2400" smtClean="0">
                <a:latin typeface="Tahoma" pitchFamily="34" charset="0"/>
                <a:cs typeface="Tahoma" pitchFamily="34" charset="0"/>
              </a:rPr>
              <a:t>Blasting Workshop to teach resource agency staff about blasting </a:t>
            </a:r>
          </a:p>
          <a:p>
            <a:pPr lvl="1" eaLnBrk="1" hangingPunct="1">
              <a:buSzPct val="75000"/>
              <a:buFont typeface="Wingdings" pitchFamily="2" charset="2"/>
              <a:buChar char="Ø"/>
            </a:pPr>
            <a:r>
              <a:rPr lang="en-US" sz="2400" smtClean="0">
                <a:latin typeface="Tahoma" pitchFamily="34" charset="0"/>
                <a:cs typeface="Tahoma" pitchFamily="34" charset="0"/>
              </a:rPr>
              <a:t>On site with experts (biologist/geophysicist)</a:t>
            </a:r>
            <a:br>
              <a:rPr lang="en-US" sz="2400" smtClean="0">
                <a:latin typeface="Tahoma" pitchFamily="34" charset="0"/>
                <a:cs typeface="Tahoma" pitchFamily="34" charset="0"/>
              </a:rPr>
            </a:br>
            <a:endParaRPr lang="en-US" sz="1600" smtClean="0">
              <a:latin typeface="Tahoma" pitchFamily="34" charset="0"/>
              <a:cs typeface="Tahoma" pitchFamily="34" charset="0"/>
            </a:endParaRPr>
          </a:p>
          <a:p>
            <a:pPr eaLnBrk="1" hangingPunct="1">
              <a:buFont typeface="Wingdings" pitchFamily="2" charset="2"/>
              <a:buChar char="§"/>
            </a:pPr>
            <a:r>
              <a:rPr lang="en-US" sz="2400" smtClean="0">
                <a:latin typeface="Tahoma" pitchFamily="34" charset="0"/>
                <a:cs typeface="Tahoma" pitchFamily="34" charset="0"/>
              </a:rPr>
              <a:t>Blasting workshop for the public </a:t>
            </a:r>
            <a:br>
              <a:rPr lang="en-US" sz="2400" smtClean="0">
                <a:latin typeface="Tahoma" pitchFamily="34" charset="0"/>
                <a:cs typeface="Tahoma" pitchFamily="34" charset="0"/>
              </a:rPr>
            </a:br>
            <a:r>
              <a:rPr lang="en-US" sz="2400" smtClean="0">
                <a:latin typeface="Tahoma" pitchFamily="34" charset="0"/>
                <a:cs typeface="Tahoma" pitchFamily="34" charset="0"/>
              </a:rPr>
              <a:t>hosted by contractor</a:t>
            </a:r>
            <a:br>
              <a:rPr lang="en-US" sz="2400" smtClean="0">
                <a:latin typeface="Tahoma" pitchFamily="34" charset="0"/>
                <a:cs typeface="Tahoma" pitchFamily="34" charset="0"/>
              </a:rPr>
            </a:br>
            <a:endParaRPr lang="en-US" sz="1600" smtClean="0">
              <a:latin typeface="Tahoma" pitchFamily="34" charset="0"/>
              <a:cs typeface="Tahoma" pitchFamily="34" charset="0"/>
            </a:endParaRPr>
          </a:p>
          <a:p>
            <a:pPr eaLnBrk="1" hangingPunct="1">
              <a:buFont typeface="Wingdings" pitchFamily="2" charset="2"/>
              <a:buChar char="§"/>
            </a:pPr>
            <a:r>
              <a:rPr lang="en-US" sz="2400" smtClean="0">
                <a:latin typeface="Tahoma" pitchFamily="34" charset="0"/>
                <a:cs typeface="Tahoma" pitchFamily="34" charset="0"/>
              </a:rPr>
              <a:t>Visits to the worksite by resource agencies and interested parties (including the press)</a:t>
            </a:r>
          </a:p>
        </p:txBody>
      </p:sp>
      <p:pic>
        <p:nvPicPr>
          <p:cNvPr id="28675" name="Picture 7" descr="IMG_3576"/>
          <p:cNvPicPr>
            <a:picLocks noChangeAspect="1" noChangeArrowheads="1"/>
          </p:cNvPicPr>
          <p:nvPr/>
        </p:nvPicPr>
        <p:blipFill>
          <a:blip r:embed="rId3" cstate="print">
            <a:lum contrast="-6000"/>
          </a:blip>
          <a:srcRect l="2260" r="2260"/>
          <a:stretch>
            <a:fillRect/>
          </a:stretch>
        </p:blipFill>
        <p:spPr bwMode="auto">
          <a:xfrm>
            <a:off x="5762625" y="225425"/>
            <a:ext cx="3163888" cy="2206625"/>
          </a:xfrm>
          <a:prstGeom prst="rect">
            <a:avLst/>
          </a:prstGeom>
          <a:noFill/>
          <a:ln w="3175">
            <a:solidFill>
              <a:schemeClr val="tx1"/>
            </a:solidFill>
            <a:miter lim="800000"/>
            <a:headEnd/>
            <a:tailEnd/>
          </a:ln>
        </p:spPr>
      </p:pic>
      <p:pic>
        <p:nvPicPr>
          <p:cNvPr id="28676" name="Picture 6" descr="Picture1.png"/>
          <p:cNvPicPr>
            <a:picLocks noChangeAspect="1"/>
          </p:cNvPicPr>
          <p:nvPr/>
        </p:nvPicPr>
        <p:blipFill>
          <a:blip r:embed="rId4" cstate="print"/>
          <a:srcRect/>
          <a:stretch>
            <a:fillRect/>
          </a:stretch>
        </p:blipFill>
        <p:spPr bwMode="auto">
          <a:xfrm>
            <a:off x="5748338" y="2519363"/>
            <a:ext cx="3165475" cy="3829050"/>
          </a:xfrm>
          <a:prstGeom prst="rect">
            <a:avLst/>
          </a:prstGeom>
          <a:noFill/>
          <a:ln w="3175">
            <a:solidFill>
              <a:schemeClr val="tx1"/>
            </a:solidFill>
            <a:miter lim="800000"/>
            <a:headEnd/>
            <a:tailEnd/>
          </a:ln>
        </p:spPr>
      </p:pic>
      <p:sp>
        <p:nvSpPr>
          <p:cNvPr id="28677" name="Title 1"/>
          <p:cNvSpPr txBox="1">
            <a:spLocks/>
          </p:cNvSpPr>
          <p:nvPr/>
        </p:nvSpPr>
        <p:spPr bwMode="auto">
          <a:xfrm>
            <a:off x="109538" y="420688"/>
            <a:ext cx="9144000" cy="827087"/>
          </a:xfrm>
          <a:prstGeom prst="rect">
            <a:avLst/>
          </a:prstGeom>
          <a:noFill/>
          <a:ln w="9525">
            <a:noFill/>
            <a:miter lim="800000"/>
            <a:headEnd/>
            <a:tailEnd/>
          </a:ln>
        </p:spPr>
        <p:txBody>
          <a:bodyPr anchor="ctr"/>
          <a:lstStyle/>
          <a:p>
            <a:pPr eaLnBrk="0" hangingPunct="0"/>
            <a:r>
              <a:rPr lang="en-US" sz="3600" b="1">
                <a:latin typeface="Tahoma" pitchFamily="34" charset="0"/>
                <a:cs typeface="Tahoma" pitchFamily="34" charset="0"/>
              </a:rPr>
              <a:t>COMMUNICATION </a:t>
            </a:r>
            <a:br>
              <a:rPr lang="en-US" sz="3600" b="1">
                <a:latin typeface="Tahoma" pitchFamily="34" charset="0"/>
                <a:cs typeface="Tahoma" pitchFamily="34" charset="0"/>
              </a:rPr>
            </a:br>
            <a:r>
              <a:rPr lang="en-US" sz="3600" b="1">
                <a:latin typeface="Tahoma" pitchFamily="34" charset="0"/>
                <a:cs typeface="Tahoma" pitchFamily="34" charset="0"/>
              </a:rPr>
              <a:t>AND COORDINATION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fontAlgn="auto">
              <a:spcBef>
                <a:spcPts val="0"/>
              </a:spcBef>
              <a:spcAft>
                <a:spcPts val="0"/>
              </a:spcAft>
              <a:defRPr/>
            </a:pPr>
            <a:endParaRPr lang="en-US" kern="0" dirty="0">
              <a:solidFill>
                <a:sysClr val="windowText" lastClr="000000"/>
              </a:solidFill>
              <a:latin typeface="+mn-lt"/>
            </a:endParaRPr>
          </a:p>
        </p:txBody>
      </p:sp>
      <p:sp>
        <p:nvSpPr>
          <p:cNvPr id="33"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rPr>
              <a:t>BUILDING STRONG</a:t>
            </a:r>
            <a:r>
              <a:rPr lang="en-US" sz="900" kern="0" dirty="0">
                <a:solidFill>
                  <a:srgbClr val="FFFFFF"/>
                </a:solidFill>
                <a:latin typeface="+mn-lt"/>
              </a:rPr>
              <a:t>®</a:t>
            </a:r>
            <a:endParaRPr lang="en-US" kern="0" dirty="0">
              <a:solidFill>
                <a:srgbClr val="FFFFFF"/>
              </a:solidFill>
              <a:latin typeface="+mn-lt"/>
            </a:endParaRPr>
          </a:p>
        </p:txBody>
      </p:sp>
      <p:sp>
        <p:nvSpPr>
          <p:cNvPr id="34"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rPr>
              <a:t>US ARMY CORPS OF ENGINEERS | Jacksonville District</a:t>
            </a:r>
          </a:p>
        </p:txBody>
      </p:sp>
      <p:pic>
        <p:nvPicPr>
          <p:cNvPr id="16390" name="Picture 10" descr="USACE_logo"/>
          <p:cNvPicPr>
            <a:picLocks noChangeAspect="1" noChangeArrowheads="1"/>
          </p:cNvPicPr>
          <p:nvPr/>
        </p:nvPicPr>
        <p:blipFill>
          <a:blip r:embed="rId3" cstate="print"/>
          <a:srcRect/>
          <a:stretch>
            <a:fillRect/>
          </a:stretch>
        </p:blipFill>
        <p:spPr bwMode="auto">
          <a:xfrm>
            <a:off x="8305800" y="5916329"/>
            <a:ext cx="838200" cy="573088"/>
          </a:xfrm>
          <a:prstGeom prst="rect">
            <a:avLst/>
          </a:prstGeom>
          <a:noFill/>
          <a:ln w="9525">
            <a:noFill/>
            <a:miter lim="800000"/>
            <a:headEnd/>
            <a:tailEnd/>
          </a:ln>
        </p:spPr>
      </p:pic>
      <p:sp>
        <p:nvSpPr>
          <p:cNvPr id="16392" name="Rectangle 2"/>
          <p:cNvSpPr>
            <a:spLocks noChangeArrowheads="1"/>
          </p:cNvSpPr>
          <p:nvPr/>
        </p:nvSpPr>
        <p:spPr bwMode="auto">
          <a:xfrm>
            <a:off x="0" y="302690"/>
            <a:ext cx="9170988" cy="422275"/>
          </a:xfrm>
          <a:prstGeom prst="rect">
            <a:avLst/>
          </a:prstGeom>
          <a:noFill/>
          <a:ln w="9525">
            <a:noFill/>
            <a:miter lim="800000"/>
            <a:headEnd/>
            <a:tailEnd/>
          </a:ln>
        </p:spPr>
        <p:txBody>
          <a:bodyPr anchor="ctr"/>
          <a:lstStyle/>
          <a:p>
            <a:pPr algn="ctr"/>
            <a:r>
              <a:rPr lang="en-US" sz="3600" b="1" dirty="0" smtClean="0">
                <a:latin typeface="Tahoma" pitchFamily="34" charset="0"/>
                <a:ea typeface="Tahoma" pitchFamily="34" charset="0"/>
                <a:cs typeface="Tahoma" pitchFamily="34" charset="0"/>
              </a:rPr>
              <a:t>WHY CONSIDER DEEPENING?</a:t>
            </a:r>
            <a:endParaRPr lang="en-US" sz="3600" b="1" dirty="0">
              <a:latin typeface="Tahoma" pitchFamily="34" charset="0"/>
              <a:ea typeface="Tahoma" pitchFamily="34" charset="0"/>
              <a:cs typeface="Tahoma" pitchFamily="34" charset="0"/>
            </a:endParaRPr>
          </a:p>
        </p:txBody>
      </p:sp>
      <p:sp>
        <p:nvSpPr>
          <p:cNvPr id="12" name="Rectangle 3"/>
          <p:cNvSpPr txBox="1">
            <a:spLocks noChangeArrowheads="1"/>
          </p:cNvSpPr>
          <p:nvPr/>
        </p:nvSpPr>
        <p:spPr bwMode="auto">
          <a:xfrm>
            <a:off x="345716" y="1072211"/>
            <a:ext cx="8798283" cy="4161686"/>
          </a:xfrm>
          <a:prstGeom prst="rect">
            <a:avLst/>
          </a:prstGeom>
          <a:noFill/>
          <a:ln w="9525">
            <a:noFill/>
            <a:miter lim="800000"/>
            <a:headEnd/>
            <a:tailEnd/>
          </a:ln>
        </p:spPr>
        <p:txBody>
          <a:bodyPr/>
          <a:lstStyle/>
          <a:p>
            <a:pPr marL="342900" indent="-342900">
              <a:lnSpc>
                <a:spcPts val="3100"/>
              </a:lnSpc>
              <a:spcBef>
                <a:spcPct val="20000"/>
              </a:spcBef>
              <a:buSzPct val="120000"/>
              <a:defRPr/>
            </a:pPr>
            <a:r>
              <a:rPr lang="en-US" sz="2400" b="1" kern="0" dirty="0" smtClean="0">
                <a:solidFill>
                  <a:srgbClr val="FF0000"/>
                </a:solidFill>
                <a:latin typeface="Tahoma" pitchFamily="34" charset="0"/>
                <a:ea typeface="Tahoma" pitchFamily="34" charset="0"/>
                <a:cs typeface="Tahoma" pitchFamily="34" charset="0"/>
              </a:rPr>
              <a:t>Problem:</a:t>
            </a:r>
            <a:r>
              <a:rPr lang="en-US" sz="2400" b="1" kern="0" dirty="0" smtClean="0">
                <a:latin typeface="Tahoma" pitchFamily="34" charset="0"/>
                <a:ea typeface="Tahoma" pitchFamily="34" charset="0"/>
                <a:cs typeface="Tahoma" pitchFamily="34" charset="0"/>
              </a:rPr>
              <a:t> Transportation Cost Inefficiency</a:t>
            </a:r>
          </a:p>
          <a:p>
            <a:pPr marL="800100" lvl="1" indent="-1588">
              <a:lnSpc>
                <a:spcPts val="3100"/>
              </a:lnSpc>
              <a:spcBef>
                <a:spcPct val="20000"/>
              </a:spcBef>
              <a:buSzPct val="120000"/>
              <a:defRPr/>
            </a:pPr>
            <a:r>
              <a:rPr lang="en-US" sz="2400" kern="0" dirty="0" smtClean="0">
                <a:latin typeface="Tahoma" pitchFamily="34" charset="0"/>
                <a:ea typeface="Tahoma" pitchFamily="34" charset="0"/>
                <a:cs typeface="Tahoma" pitchFamily="34" charset="0"/>
              </a:rPr>
              <a:t>Navigation concerns include two main problems:</a:t>
            </a:r>
          </a:p>
          <a:p>
            <a:pPr marL="800100" lvl="1" indent="-1588">
              <a:lnSpc>
                <a:spcPts val="3100"/>
              </a:lnSpc>
              <a:spcBef>
                <a:spcPct val="20000"/>
              </a:spcBef>
              <a:buSzPct val="120000"/>
              <a:buFont typeface="Wingdings" pitchFamily="2" charset="2"/>
              <a:buChar char="§"/>
              <a:defRPr/>
            </a:pPr>
            <a:r>
              <a:rPr lang="en-US" sz="2400" kern="0" dirty="0" smtClean="0">
                <a:latin typeface="Tahoma" pitchFamily="34" charset="0"/>
                <a:ea typeface="Tahoma" pitchFamily="34" charset="0"/>
                <a:cs typeface="Tahoma" pitchFamily="34" charset="0"/>
              </a:rPr>
              <a:t>  Insufficient Federal Channel Depths</a:t>
            </a:r>
          </a:p>
          <a:p>
            <a:pPr marL="800100" lvl="1" indent="-1588">
              <a:lnSpc>
                <a:spcPts val="3100"/>
              </a:lnSpc>
              <a:spcBef>
                <a:spcPct val="20000"/>
              </a:spcBef>
              <a:buSzPct val="120000"/>
              <a:buFont typeface="Wingdings" pitchFamily="2" charset="2"/>
              <a:buChar char="§"/>
              <a:defRPr/>
            </a:pPr>
            <a:r>
              <a:rPr lang="en-US" sz="2400" kern="0" dirty="0" smtClean="0">
                <a:latin typeface="Tahoma" pitchFamily="34" charset="0"/>
                <a:ea typeface="Tahoma" pitchFamily="34" charset="0"/>
                <a:cs typeface="Tahoma" pitchFamily="34" charset="0"/>
              </a:rPr>
              <a:t>  Restrictive Channel Widths and Turning Basins</a:t>
            </a:r>
          </a:p>
          <a:p>
            <a:pPr>
              <a:lnSpc>
                <a:spcPts val="3100"/>
              </a:lnSpc>
              <a:spcBef>
                <a:spcPct val="20000"/>
              </a:spcBef>
              <a:buSzPct val="120000"/>
              <a:defRPr/>
            </a:pPr>
            <a:r>
              <a:rPr lang="en-US" sz="1200" b="1" kern="0" dirty="0" smtClean="0">
                <a:solidFill>
                  <a:srgbClr val="009900"/>
                </a:solidFill>
                <a:latin typeface="Tahoma" pitchFamily="34" charset="0"/>
                <a:ea typeface="Tahoma" pitchFamily="34" charset="0"/>
                <a:cs typeface="Tahoma" pitchFamily="34" charset="0"/>
              </a:rPr>
              <a:t/>
            </a:r>
            <a:br>
              <a:rPr lang="en-US" sz="1200" b="1" kern="0" dirty="0" smtClean="0">
                <a:solidFill>
                  <a:srgbClr val="009900"/>
                </a:solidFill>
                <a:latin typeface="Tahoma" pitchFamily="34" charset="0"/>
                <a:ea typeface="Tahoma" pitchFamily="34" charset="0"/>
                <a:cs typeface="Tahoma" pitchFamily="34" charset="0"/>
              </a:rPr>
            </a:br>
            <a:r>
              <a:rPr lang="en-US" sz="2400" b="1" kern="0" dirty="0" smtClean="0">
                <a:solidFill>
                  <a:srgbClr val="009900"/>
                </a:solidFill>
                <a:latin typeface="Tahoma" pitchFamily="34" charset="0"/>
                <a:ea typeface="Tahoma" pitchFamily="34" charset="0"/>
                <a:cs typeface="Tahoma" pitchFamily="34" charset="0"/>
              </a:rPr>
              <a:t>Opportunity</a:t>
            </a:r>
            <a:r>
              <a:rPr lang="en-US" sz="2400" b="1" kern="0" dirty="0" smtClean="0">
                <a:solidFill>
                  <a:srgbClr val="00B050"/>
                </a:solidFill>
                <a:latin typeface="Tahoma" pitchFamily="34" charset="0"/>
                <a:ea typeface="Tahoma" pitchFamily="34" charset="0"/>
                <a:cs typeface="Tahoma" pitchFamily="34" charset="0"/>
              </a:rPr>
              <a:t>:</a:t>
            </a:r>
            <a:r>
              <a:rPr lang="en-US" sz="2400" b="1" kern="0" dirty="0" smtClean="0">
                <a:latin typeface="Tahoma" pitchFamily="34" charset="0"/>
                <a:ea typeface="Tahoma" pitchFamily="34" charset="0"/>
                <a:cs typeface="Tahoma" pitchFamily="34" charset="0"/>
              </a:rPr>
              <a:t>  Reduce Transportation Costs</a:t>
            </a:r>
          </a:p>
          <a:p>
            <a:pPr marL="1147763" lvl="1" indent="-349250">
              <a:lnSpc>
                <a:spcPts val="3100"/>
              </a:lnSpc>
              <a:spcBef>
                <a:spcPct val="20000"/>
              </a:spcBef>
              <a:buSzPct val="120000"/>
              <a:buFont typeface="Wingdings" pitchFamily="2" charset="2"/>
              <a:buChar char="§"/>
              <a:defRPr/>
            </a:pPr>
            <a:r>
              <a:rPr lang="en-US" sz="2400" kern="0" dirty="0" smtClean="0">
                <a:latin typeface="Tahoma" pitchFamily="34" charset="0"/>
                <a:ea typeface="Tahoma" pitchFamily="34" charset="0"/>
                <a:cs typeface="Tahoma" pitchFamily="34" charset="0"/>
              </a:rPr>
              <a:t>More Efficient Transportation of Cargo</a:t>
            </a:r>
          </a:p>
          <a:p>
            <a:pPr marL="1147763" lvl="1" indent="-349250">
              <a:lnSpc>
                <a:spcPts val="3100"/>
              </a:lnSpc>
              <a:spcBef>
                <a:spcPct val="20000"/>
              </a:spcBef>
              <a:buSzPct val="120000"/>
              <a:buFont typeface="Wingdings" pitchFamily="2" charset="2"/>
              <a:buChar char="§"/>
              <a:defRPr/>
            </a:pPr>
            <a:r>
              <a:rPr lang="en-US" sz="2400" kern="0" dirty="0" smtClean="0">
                <a:latin typeface="Tahoma" pitchFamily="34" charset="0"/>
                <a:ea typeface="Tahoma" pitchFamily="34" charset="0"/>
                <a:cs typeface="Tahoma" pitchFamily="34" charset="0"/>
              </a:rPr>
              <a:t>Increased Navigational Safety</a:t>
            </a:r>
          </a:p>
          <a:p>
            <a:pPr marL="1147763" lvl="1" indent="-349250">
              <a:lnSpc>
                <a:spcPts val="3100"/>
              </a:lnSpc>
              <a:spcBef>
                <a:spcPct val="20000"/>
              </a:spcBef>
              <a:buSzPct val="120000"/>
              <a:buFont typeface="Wingdings" pitchFamily="2" charset="2"/>
              <a:buChar char="§"/>
              <a:defRPr/>
            </a:pPr>
            <a:r>
              <a:rPr lang="en-US" sz="2400" kern="0" dirty="0" smtClean="0">
                <a:latin typeface="Tahoma" pitchFamily="34" charset="0"/>
                <a:ea typeface="Tahoma" pitchFamily="34" charset="0"/>
                <a:cs typeface="Tahoma" pitchFamily="34" charset="0"/>
              </a:rPr>
              <a:t>Opportunity to Capitalize on Larger Vessel Calls</a:t>
            </a:r>
          </a:p>
        </p:txBody>
      </p:sp>
      <p:sp>
        <p:nvSpPr>
          <p:cNvPr id="11" name="Slide Number Placeholder 5"/>
          <p:cNvSpPr>
            <a:spLocks noGrp="1"/>
          </p:cNvSpPr>
          <p:nvPr>
            <p:ph type="sldNum" sz="quarter" idx="4294967295"/>
          </p:nvPr>
        </p:nvSpPr>
        <p:spPr>
          <a:xfrm>
            <a:off x="8549640" y="6156960"/>
            <a:ext cx="594360" cy="350520"/>
          </a:xfrm>
          <a:prstGeom prst="rect">
            <a:avLst/>
          </a:prstGeom>
        </p:spPr>
        <p:txBody>
          <a:bodyPr/>
          <a:lstStyle>
            <a:lvl1pPr algn="ctr" fontAlgn="auto">
              <a:spcBef>
                <a:spcPts val="0"/>
              </a:spcBef>
              <a:spcAft>
                <a:spcPts val="0"/>
              </a:spcAft>
              <a:defRPr sz="1200" kern="0">
                <a:solidFill>
                  <a:sysClr val="windowText" lastClr="000000"/>
                </a:solidFill>
                <a:latin typeface="+mn-lt"/>
              </a:defRPr>
            </a:lvl1pPr>
          </a:lstStyle>
          <a:p>
            <a:pPr>
              <a:defRPr/>
            </a:pPr>
            <a:r>
              <a:rPr lang="en-US" sz="1400" dirty="0" smtClean="0">
                <a:solidFill>
                  <a:schemeClr val="bg1"/>
                </a:solidFill>
              </a:rPr>
              <a:t>4</a:t>
            </a:r>
            <a:endParaRPr lang="en-US" sz="1400" dirty="0">
              <a:solidFill>
                <a:schemeClr val="bg1"/>
              </a:solidFill>
            </a:endParaRPr>
          </a:p>
        </p:txBody>
      </p:sp>
      <p:pic>
        <p:nvPicPr>
          <p:cNvPr id="13" name="Picture 2" descr="http://rila.multiview.com/userlogo/rila/421071v3v1.jpg"/>
          <p:cNvPicPr>
            <a:picLocks noChangeAspect="1" noChangeArrowheads="1"/>
          </p:cNvPicPr>
          <p:nvPr/>
        </p:nvPicPr>
        <p:blipFill>
          <a:blip r:embed="rId4" cstate="print"/>
          <a:srcRect l="6711" t="22101" r="5377" b="21483"/>
          <a:stretch>
            <a:fillRect/>
          </a:stretch>
        </p:blipFill>
        <p:spPr bwMode="auto">
          <a:xfrm>
            <a:off x="107575" y="5952565"/>
            <a:ext cx="1517699" cy="484095"/>
          </a:xfrm>
          <a:prstGeom prst="rect">
            <a:avLst/>
          </a:prstGeom>
          <a:noFill/>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5"/>
          <p:cNvSpPr>
            <a:spLocks noGrp="1" noChangeArrowheads="1"/>
          </p:cNvSpPr>
          <p:nvPr>
            <p:ph type="body" idx="1"/>
          </p:nvPr>
        </p:nvSpPr>
        <p:spPr>
          <a:xfrm>
            <a:off x="436563" y="1189038"/>
            <a:ext cx="8320087" cy="4676775"/>
          </a:xfrm>
        </p:spPr>
        <p:txBody>
          <a:bodyPr/>
          <a:lstStyle/>
          <a:p>
            <a:pPr eaLnBrk="1" hangingPunct="1">
              <a:buFont typeface="Wingdings" pitchFamily="2" charset="2"/>
              <a:buChar char="§"/>
            </a:pPr>
            <a:r>
              <a:rPr lang="en-US" sz="2800" smtClean="0">
                <a:latin typeface="Tahoma" pitchFamily="34" charset="0"/>
                <a:cs typeface="Tahoma" pitchFamily="34" charset="0"/>
              </a:rPr>
              <a:t>Held in Miami</a:t>
            </a:r>
          </a:p>
          <a:p>
            <a:pPr lvl="1" eaLnBrk="1" hangingPunct="1">
              <a:buSzPct val="75000"/>
              <a:buFont typeface="Wingdings" pitchFamily="2" charset="2"/>
              <a:buChar char="Ø"/>
            </a:pPr>
            <a:r>
              <a:rPr lang="en-US" sz="2400" smtClean="0">
                <a:latin typeface="Tahoma" pitchFamily="34" charset="0"/>
                <a:cs typeface="Tahoma" pitchFamily="34" charset="0"/>
              </a:rPr>
              <a:t>More convenient location for most stakeholders</a:t>
            </a:r>
          </a:p>
          <a:p>
            <a:pPr lvl="1" eaLnBrk="1" hangingPunct="1">
              <a:buSzPct val="75000"/>
              <a:buFont typeface="Wingdings" pitchFamily="2" charset="2"/>
              <a:buChar char="Ø"/>
            </a:pPr>
            <a:r>
              <a:rPr lang="en-US" sz="2400" smtClean="0">
                <a:latin typeface="Tahoma" pitchFamily="34" charset="0"/>
                <a:cs typeface="Tahoma" pitchFamily="34" charset="0"/>
              </a:rPr>
              <a:t>Conference call ability for those unable to travel</a:t>
            </a:r>
          </a:p>
          <a:p>
            <a:pPr eaLnBrk="1" hangingPunct="1">
              <a:buFont typeface="Wingdings" pitchFamily="2" charset="2"/>
              <a:buChar char="§"/>
            </a:pPr>
            <a:r>
              <a:rPr lang="en-US" sz="2800" smtClean="0">
                <a:latin typeface="Tahoma" pitchFamily="34" charset="0"/>
                <a:cs typeface="Tahoma" pitchFamily="34" charset="0"/>
              </a:rPr>
              <a:t>Reviewed project progress and previewed upcoming events</a:t>
            </a:r>
          </a:p>
          <a:p>
            <a:pPr eaLnBrk="1" hangingPunct="1">
              <a:buFont typeface="Wingdings" pitchFamily="2" charset="2"/>
              <a:buChar char="§"/>
            </a:pPr>
            <a:r>
              <a:rPr lang="en-US" sz="2800" smtClean="0">
                <a:latin typeface="Tahoma" pitchFamily="34" charset="0"/>
                <a:cs typeface="Tahoma" pitchFamily="34" charset="0"/>
              </a:rPr>
              <a:t>Made a major difference for all parties: maintained open communication lines between agencies/stakeholders, contractors, and Corps</a:t>
            </a:r>
          </a:p>
        </p:txBody>
      </p:sp>
      <p:sp>
        <p:nvSpPr>
          <p:cNvPr id="29699" name="Title 1"/>
          <p:cNvSpPr txBox="1">
            <a:spLocks/>
          </p:cNvSpPr>
          <p:nvPr/>
        </p:nvSpPr>
        <p:spPr bwMode="auto">
          <a:xfrm>
            <a:off x="0" y="274638"/>
            <a:ext cx="9144000" cy="827087"/>
          </a:xfrm>
          <a:prstGeom prst="rect">
            <a:avLst/>
          </a:prstGeom>
          <a:noFill/>
          <a:ln w="9525">
            <a:noFill/>
            <a:miter lim="800000"/>
            <a:headEnd/>
            <a:tailEnd/>
          </a:ln>
        </p:spPr>
        <p:txBody>
          <a:bodyPr anchor="ctr"/>
          <a:lstStyle/>
          <a:p>
            <a:pPr algn="ctr" eaLnBrk="0" hangingPunct="0"/>
            <a:r>
              <a:rPr lang="en-US" sz="3800" b="1">
                <a:latin typeface="Tahoma" pitchFamily="34" charset="0"/>
                <a:cs typeface="Tahoma" pitchFamily="34" charset="0"/>
              </a:rPr>
              <a:t>MONTHLY MEETINGS ONSITE</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10"/>
          <p:cNvPicPr>
            <a:picLocks noChangeAspect="1" noChangeArrowheads="1"/>
          </p:cNvPicPr>
          <p:nvPr/>
        </p:nvPicPr>
        <p:blipFill>
          <a:blip r:embed="rId3" cstate="print"/>
          <a:srcRect/>
          <a:stretch>
            <a:fillRect/>
          </a:stretch>
        </p:blipFill>
        <p:spPr bwMode="auto">
          <a:xfrm>
            <a:off x="1800225" y="3460750"/>
            <a:ext cx="2349500" cy="1617663"/>
          </a:xfrm>
          <a:prstGeom prst="rect">
            <a:avLst/>
          </a:prstGeom>
          <a:noFill/>
          <a:ln w="9525">
            <a:noFill/>
            <a:miter lim="800000"/>
            <a:headEnd/>
            <a:tailEnd/>
          </a:ln>
        </p:spPr>
      </p:pic>
      <p:sp>
        <p:nvSpPr>
          <p:cNvPr id="30723" name="Rectangle 5"/>
          <p:cNvSpPr>
            <a:spLocks noGrp="1" noChangeArrowheads="1"/>
          </p:cNvSpPr>
          <p:nvPr>
            <p:ph type="body" idx="1"/>
          </p:nvPr>
        </p:nvSpPr>
        <p:spPr>
          <a:xfrm>
            <a:off x="304800" y="906463"/>
            <a:ext cx="9028113" cy="4676775"/>
          </a:xfrm>
        </p:spPr>
        <p:txBody>
          <a:bodyPr/>
          <a:lstStyle/>
          <a:p>
            <a:pPr eaLnBrk="1" hangingPunct="1">
              <a:buFont typeface="Wingdings" pitchFamily="2" charset="2"/>
              <a:buChar char="§"/>
            </a:pPr>
            <a:r>
              <a:rPr lang="en-US" sz="2500" smtClean="0">
                <a:latin typeface="Tahoma" pitchFamily="34" charset="0"/>
                <a:cs typeface="Tahoma" pitchFamily="34" charset="0"/>
              </a:rPr>
              <a:t>Confined underwater blasting is “newer” to the resource agencies than unconfined (military ordnance)</a:t>
            </a:r>
          </a:p>
          <a:p>
            <a:pPr eaLnBrk="1" hangingPunct="1">
              <a:buFont typeface="Wingdings" pitchFamily="2" charset="2"/>
              <a:buChar char="§"/>
            </a:pPr>
            <a:r>
              <a:rPr lang="en-US" sz="2500" smtClean="0">
                <a:latin typeface="Tahoma" pitchFamily="34" charset="0"/>
                <a:cs typeface="Tahoma" pitchFamily="34" charset="0"/>
              </a:rPr>
              <a:t>As a result of Phase II, there is now a large database of information regarding confined blasting, to successfully implement future confined blasting programs in equally sensitive areas</a:t>
            </a:r>
          </a:p>
          <a:p>
            <a:pPr eaLnBrk="1" hangingPunct="1">
              <a:buFont typeface="Wingdings" pitchFamily="2" charset="2"/>
              <a:buChar char="§"/>
            </a:pPr>
            <a:endParaRPr lang="en-US" sz="2500" smtClean="0">
              <a:latin typeface="Tahoma" pitchFamily="34" charset="0"/>
              <a:cs typeface="Tahoma" pitchFamily="34" charset="0"/>
            </a:endParaRPr>
          </a:p>
        </p:txBody>
      </p:sp>
      <p:pic>
        <p:nvPicPr>
          <p:cNvPr id="30724" name="Picture 7"/>
          <p:cNvPicPr>
            <a:picLocks noChangeAspect="1" noChangeArrowheads="1"/>
          </p:cNvPicPr>
          <p:nvPr/>
        </p:nvPicPr>
        <p:blipFill>
          <a:blip r:embed="rId4" cstate="print"/>
          <a:srcRect/>
          <a:stretch>
            <a:fillRect/>
          </a:stretch>
        </p:blipFill>
        <p:spPr bwMode="auto">
          <a:xfrm>
            <a:off x="3313113" y="4848225"/>
            <a:ext cx="2147887" cy="1201738"/>
          </a:xfrm>
          <a:prstGeom prst="rect">
            <a:avLst/>
          </a:prstGeom>
          <a:noFill/>
          <a:ln w="9525">
            <a:noFill/>
            <a:miter lim="800000"/>
            <a:headEnd/>
            <a:tailEnd/>
          </a:ln>
        </p:spPr>
      </p:pic>
      <p:pic>
        <p:nvPicPr>
          <p:cNvPr id="66567" name="Picture 9"/>
          <p:cNvPicPr>
            <a:picLocks noChangeAspect="1" noChangeArrowheads="1"/>
          </p:cNvPicPr>
          <p:nvPr/>
        </p:nvPicPr>
        <p:blipFill>
          <a:blip r:embed="rId5" cstate="print"/>
          <a:srcRect l="2112" t="2354" r="3923" b="6100"/>
          <a:stretch>
            <a:fillRect/>
          </a:stretch>
        </p:blipFill>
        <p:spPr bwMode="auto">
          <a:xfrm>
            <a:off x="0" y="4321066"/>
            <a:ext cx="2107096" cy="1396839"/>
          </a:xfrm>
          <a:prstGeom prst="rect">
            <a:avLst/>
          </a:prstGeom>
          <a:solidFill>
            <a:srgbClr val="FFFFFF">
              <a:shade val="85000"/>
            </a:srgbClr>
          </a:solidFill>
          <a:ln w="88900" cap="sq">
            <a:noFill/>
            <a:miter lim="800000"/>
          </a:ln>
          <a:effectLst/>
          <a:scene3d>
            <a:camera prst="orthographicFront"/>
            <a:lightRig rig="twoPt" dir="t">
              <a:rot lat="0" lon="0" rev="7200000"/>
            </a:lightRig>
          </a:scene3d>
          <a:sp3d>
            <a:bevelT w="25400" h="19050"/>
            <a:contourClr>
              <a:srgbClr val="FFFFFF"/>
            </a:contourClr>
          </a:sp3d>
        </p:spPr>
      </p:pic>
      <p:pic>
        <p:nvPicPr>
          <p:cNvPr id="30726" name="Picture 6"/>
          <p:cNvPicPr>
            <a:picLocks noChangeAspect="1" noChangeArrowheads="1"/>
          </p:cNvPicPr>
          <p:nvPr/>
        </p:nvPicPr>
        <p:blipFill>
          <a:blip r:embed="rId6" cstate="print"/>
          <a:srcRect/>
          <a:stretch>
            <a:fillRect/>
          </a:stretch>
        </p:blipFill>
        <p:spPr bwMode="auto">
          <a:xfrm>
            <a:off x="814388" y="5394325"/>
            <a:ext cx="1289050" cy="311150"/>
          </a:xfrm>
          <a:prstGeom prst="rect">
            <a:avLst/>
          </a:prstGeom>
          <a:noFill/>
          <a:ln w="9525">
            <a:noFill/>
            <a:miter lim="800000"/>
            <a:headEnd/>
            <a:tailEnd/>
          </a:ln>
        </p:spPr>
      </p:pic>
      <p:pic>
        <p:nvPicPr>
          <p:cNvPr id="30727" name="Picture 11"/>
          <p:cNvPicPr>
            <a:picLocks noChangeAspect="1" noChangeArrowheads="1"/>
          </p:cNvPicPr>
          <p:nvPr/>
        </p:nvPicPr>
        <p:blipFill>
          <a:blip r:embed="rId7" cstate="print"/>
          <a:srcRect/>
          <a:stretch>
            <a:fillRect/>
          </a:stretch>
        </p:blipFill>
        <p:spPr bwMode="auto">
          <a:xfrm>
            <a:off x="7023100" y="4252913"/>
            <a:ext cx="2111375" cy="1409700"/>
          </a:xfrm>
          <a:prstGeom prst="rect">
            <a:avLst/>
          </a:prstGeom>
          <a:noFill/>
          <a:ln w="9525">
            <a:noFill/>
            <a:miter lim="800000"/>
            <a:headEnd/>
            <a:tailEnd/>
          </a:ln>
        </p:spPr>
      </p:pic>
      <p:pic>
        <p:nvPicPr>
          <p:cNvPr id="30728" name="Picture 12"/>
          <p:cNvPicPr>
            <a:picLocks noChangeAspect="1" noChangeArrowheads="1"/>
          </p:cNvPicPr>
          <p:nvPr/>
        </p:nvPicPr>
        <p:blipFill>
          <a:blip r:embed="rId8" cstate="print"/>
          <a:srcRect/>
          <a:stretch>
            <a:fillRect/>
          </a:stretch>
        </p:blipFill>
        <p:spPr bwMode="auto">
          <a:xfrm>
            <a:off x="4868863" y="3457575"/>
            <a:ext cx="2147887" cy="1609725"/>
          </a:xfrm>
          <a:prstGeom prst="rect">
            <a:avLst/>
          </a:prstGeom>
          <a:noFill/>
          <a:ln w="9525">
            <a:noFill/>
            <a:miter lim="800000"/>
            <a:headEnd/>
            <a:tailEnd/>
          </a:ln>
        </p:spPr>
      </p:pic>
      <p:sp>
        <p:nvSpPr>
          <p:cNvPr id="30729" name="TextBox 12"/>
          <p:cNvSpPr txBox="1">
            <a:spLocks noChangeArrowheads="1"/>
          </p:cNvSpPr>
          <p:nvPr/>
        </p:nvSpPr>
        <p:spPr bwMode="auto">
          <a:xfrm>
            <a:off x="4929188" y="4752975"/>
            <a:ext cx="1987550" cy="338138"/>
          </a:xfrm>
          <a:prstGeom prst="rect">
            <a:avLst/>
          </a:prstGeom>
          <a:noFill/>
          <a:ln w="9525">
            <a:noFill/>
            <a:miter lim="800000"/>
            <a:headEnd/>
            <a:tailEnd/>
          </a:ln>
        </p:spPr>
        <p:txBody>
          <a:bodyPr wrap="none">
            <a:spAutoFit/>
          </a:bodyPr>
          <a:lstStyle/>
          <a:p>
            <a:r>
              <a:rPr lang="en-US" sz="1600">
                <a:solidFill>
                  <a:schemeClr val="bg1"/>
                </a:solidFill>
                <a:latin typeface="Century Gothic" pitchFamily="34" charset="0"/>
              </a:rPr>
              <a:t>Kodiak Harbor, AK</a:t>
            </a:r>
          </a:p>
        </p:txBody>
      </p:sp>
      <p:sp>
        <p:nvSpPr>
          <p:cNvPr id="30730" name="Title 1"/>
          <p:cNvSpPr txBox="1">
            <a:spLocks/>
          </p:cNvSpPr>
          <p:nvPr/>
        </p:nvSpPr>
        <p:spPr bwMode="auto">
          <a:xfrm>
            <a:off x="0" y="149225"/>
            <a:ext cx="9144000" cy="827088"/>
          </a:xfrm>
          <a:prstGeom prst="rect">
            <a:avLst/>
          </a:prstGeom>
          <a:noFill/>
          <a:ln w="9525">
            <a:noFill/>
            <a:miter lim="800000"/>
            <a:headEnd/>
            <a:tailEnd/>
          </a:ln>
        </p:spPr>
        <p:txBody>
          <a:bodyPr anchor="ctr"/>
          <a:lstStyle/>
          <a:p>
            <a:pPr algn="ctr" eaLnBrk="0" hangingPunct="0"/>
            <a:r>
              <a:rPr lang="en-US" sz="3800" b="1">
                <a:latin typeface="Tahoma" pitchFamily="34" charset="0"/>
                <a:cs typeface="Tahoma" pitchFamily="34" charset="0"/>
              </a:rPr>
              <a:t>WORKING TO ANSWER QUESTIONS</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5"/>
          <p:cNvSpPr>
            <a:spLocks noGrp="1" noChangeArrowheads="1"/>
          </p:cNvSpPr>
          <p:nvPr>
            <p:ph type="body" idx="1"/>
          </p:nvPr>
        </p:nvSpPr>
        <p:spPr>
          <a:xfrm>
            <a:off x="149225" y="1616075"/>
            <a:ext cx="6230938" cy="4722813"/>
          </a:xfrm>
        </p:spPr>
        <p:txBody>
          <a:bodyPr/>
          <a:lstStyle/>
          <a:p>
            <a:pPr eaLnBrk="1" hangingPunct="1">
              <a:buFont typeface="Wingdings" pitchFamily="2" charset="2"/>
              <a:buChar char="§"/>
            </a:pPr>
            <a:r>
              <a:rPr lang="en-US" sz="1500" smtClean="0">
                <a:latin typeface="Tahoma" pitchFamily="34" charset="0"/>
                <a:cs typeface="Tahoma" pitchFamily="34" charset="0"/>
              </a:rPr>
              <a:t>Hempen, G., T. Keevin and T. Jordan. 2007. </a:t>
            </a:r>
            <a:br>
              <a:rPr lang="en-US" sz="1500" smtClean="0">
                <a:latin typeface="Tahoma" pitchFamily="34" charset="0"/>
                <a:cs typeface="Tahoma" pitchFamily="34" charset="0"/>
              </a:rPr>
            </a:br>
            <a:r>
              <a:rPr lang="en-US" sz="1500" smtClean="0">
                <a:latin typeface="Tahoma" pitchFamily="34" charset="0"/>
                <a:cs typeface="Tahoma" pitchFamily="34" charset="0"/>
              </a:rPr>
              <a:t>"Underwater Blast Pressures from Confined Rock Removal </a:t>
            </a:r>
            <a:br>
              <a:rPr lang="en-US" sz="1500" smtClean="0">
                <a:latin typeface="Tahoma" pitchFamily="34" charset="0"/>
                <a:cs typeface="Tahoma" pitchFamily="34" charset="0"/>
              </a:rPr>
            </a:br>
            <a:r>
              <a:rPr lang="en-US" sz="1500" smtClean="0">
                <a:latin typeface="Tahoma" pitchFamily="34" charset="0"/>
                <a:cs typeface="Tahoma" pitchFamily="34" charset="0"/>
              </a:rPr>
              <a:t>during the Miami Harbor Deepening Project.” Feb 2007.</a:t>
            </a:r>
          </a:p>
          <a:p>
            <a:pPr eaLnBrk="1" hangingPunct="1">
              <a:buFont typeface="Wingdings" pitchFamily="2" charset="2"/>
              <a:buChar char="§"/>
            </a:pPr>
            <a:r>
              <a:rPr lang="en-US" sz="1500" smtClean="0">
                <a:latin typeface="Tahoma" pitchFamily="34" charset="0"/>
                <a:cs typeface="Tahoma" pitchFamily="34" charset="0"/>
              </a:rPr>
              <a:t>Jordan, T.L., K.R. Hollingshead and M.J. Barkaszi. 2007. </a:t>
            </a:r>
            <a:br>
              <a:rPr lang="en-US" sz="1500" smtClean="0">
                <a:latin typeface="Tahoma" pitchFamily="34" charset="0"/>
                <a:cs typeface="Tahoma" pitchFamily="34" charset="0"/>
              </a:rPr>
            </a:br>
            <a:r>
              <a:rPr lang="en-US" sz="1500" smtClean="0">
                <a:latin typeface="Tahoma" pitchFamily="34" charset="0"/>
                <a:cs typeface="Tahoma" pitchFamily="34" charset="0"/>
              </a:rPr>
              <a:t>“Port of Miami Project. Protecting Marine Species During Underwater Blasting.” Feb 2007</a:t>
            </a:r>
          </a:p>
          <a:p>
            <a:pPr eaLnBrk="1" hangingPunct="1">
              <a:buFont typeface="Wingdings" pitchFamily="2" charset="2"/>
              <a:buChar char="§"/>
            </a:pPr>
            <a:r>
              <a:rPr lang="en-US" sz="1500" smtClean="0">
                <a:latin typeface="Tahoma" pitchFamily="34" charset="0"/>
                <a:cs typeface="Tahoma" pitchFamily="34" charset="0"/>
              </a:rPr>
              <a:t>The Ocean Sciences Conference – special session on acoustics – Honolulu, HI – Feb 2006</a:t>
            </a:r>
          </a:p>
          <a:p>
            <a:pPr eaLnBrk="1" hangingPunct="1">
              <a:buFont typeface="Wingdings" pitchFamily="2" charset="2"/>
              <a:buChar char="§"/>
            </a:pPr>
            <a:r>
              <a:rPr lang="en-US" sz="1500" smtClean="0">
                <a:latin typeface="Tahoma" pitchFamily="34" charset="0"/>
                <a:cs typeface="Tahoma" pitchFamily="34" charset="0"/>
              </a:rPr>
              <a:t>16</a:t>
            </a:r>
            <a:r>
              <a:rPr lang="en-US" sz="1500" baseline="30000" smtClean="0">
                <a:latin typeface="Tahoma" pitchFamily="34" charset="0"/>
                <a:cs typeface="Tahoma" pitchFamily="34" charset="0"/>
              </a:rPr>
              <a:t>th</a:t>
            </a:r>
            <a:r>
              <a:rPr lang="en-US" sz="1500" smtClean="0">
                <a:latin typeface="Tahoma" pitchFamily="34" charset="0"/>
                <a:cs typeface="Tahoma" pitchFamily="34" charset="0"/>
              </a:rPr>
              <a:t> Biennial Conf on the Biology of Marine Mammals – </a:t>
            </a:r>
            <a:br>
              <a:rPr lang="en-US" sz="1500" smtClean="0">
                <a:latin typeface="Tahoma" pitchFamily="34" charset="0"/>
                <a:cs typeface="Tahoma" pitchFamily="34" charset="0"/>
              </a:rPr>
            </a:br>
            <a:r>
              <a:rPr lang="en-US" sz="1500" smtClean="0">
                <a:latin typeface="Tahoma" pitchFamily="34" charset="0"/>
                <a:cs typeface="Tahoma" pitchFamily="34" charset="0"/>
              </a:rPr>
              <a:t>San Diego, CA - Dec 2005</a:t>
            </a:r>
          </a:p>
          <a:p>
            <a:pPr eaLnBrk="1" hangingPunct="1">
              <a:buFont typeface="Wingdings" pitchFamily="2" charset="2"/>
              <a:buChar char="§"/>
            </a:pPr>
            <a:r>
              <a:rPr lang="en-US" sz="1500" smtClean="0">
                <a:latin typeface="Tahoma" pitchFamily="34" charset="0"/>
                <a:cs typeface="Tahoma" pitchFamily="34" charset="0"/>
              </a:rPr>
              <a:t>15</a:t>
            </a:r>
            <a:r>
              <a:rPr lang="en-US" sz="1500" baseline="30000" smtClean="0">
                <a:latin typeface="Tahoma" pitchFamily="34" charset="0"/>
                <a:cs typeface="Tahoma" pitchFamily="34" charset="0"/>
              </a:rPr>
              <a:t>th</a:t>
            </a:r>
            <a:r>
              <a:rPr lang="en-US" sz="1500" smtClean="0">
                <a:latin typeface="Tahoma" pitchFamily="34" charset="0"/>
                <a:cs typeface="Tahoma" pitchFamily="34" charset="0"/>
              </a:rPr>
              <a:t> Biennial Conf on the Biology of Marine Mammals – </a:t>
            </a:r>
            <a:br>
              <a:rPr lang="en-US" sz="1500" smtClean="0">
                <a:latin typeface="Tahoma" pitchFamily="34" charset="0"/>
                <a:cs typeface="Tahoma" pitchFamily="34" charset="0"/>
              </a:rPr>
            </a:br>
            <a:r>
              <a:rPr lang="en-US" sz="1500" smtClean="0">
                <a:latin typeface="Tahoma" pitchFamily="34" charset="0"/>
                <a:cs typeface="Tahoma" pitchFamily="34" charset="0"/>
              </a:rPr>
              <a:t>Greensboro, NC - Dec 2003</a:t>
            </a:r>
          </a:p>
          <a:p>
            <a:pPr eaLnBrk="1" hangingPunct="1">
              <a:buFont typeface="Wingdings" pitchFamily="2" charset="2"/>
              <a:buChar char="§"/>
            </a:pPr>
            <a:r>
              <a:rPr lang="en-US" sz="1500" smtClean="0">
                <a:latin typeface="Tahoma" pitchFamily="34" charset="0"/>
                <a:cs typeface="Tahoma" pitchFamily="34" charset="0"/>
              </a:rPr>
              <a:t>Press articles and interviews – National Public Radio; Comcast Newsmakers; USA Today; Miami Herald; Jacksonville Times-Union</a:t>
            </a:r>
          </a:p>
          <a:p>
            <a:pPr lvl="1" eaLnBrk="1" hangingPunct="1">
              <a:buFont typeface="Wingdings" pitchFamily="2" charset="2"/>
              <a:buChar char="§"/>
            </a:pPr>
            <a:endParaRPr lang="en-US" sz="1500" smtClean="0">
              <a:latin typeface="Tahoma" pitchFamily="34" charset="0"/>
              <a:cs typeface="Tahoma" pitchFamily="34" charset="0"/>
            </a:endParaRPr>
          </a:p>
        </p:txBody>
      </p:sp>
      <p:pic>
        <p:nvPicPr>
          <p:cNvPr id="31747" name="Picture 7" descr="hawaii"/>
          <p:cNvPicPr>
            <a:picLocks noChangeAspect="1" noChangeArrowheads="1"/>
          </p:cNvPicPr>
          <p:nvPr/>
        </p:nvPicPr>
        <p:blipFill>
          <a:blip r:embed="rId3" cstate="print"/>
          <a:srcRect l="4141" r="7146"/>
          <a:stretch>
            <a:fillRect/>
          </a:stretch>
        </p:blipFill>
        <p:spPr bwMode="auto">
          <a:xfrm>
            <a:off x="6242050" y="1631950"/>
            <a:ext cx="2693988" cy="3446463"/>
          </a:xfrm>
          <a:prstGeom prst="rect">
            <a:avLst/>
          </a:prstGeom>
          <a:noFill/>
          <a:ln w="3175">
            <a:solidFill>
              <a:schemeClr val="tx1"/>
            </a:solidFill>
            <a:miter lim="800000"/>
            <a:headEnd/>
            <a:tailEnd/>
          </a:ln>
        </p:spPr>
      </p:pic>
      <p:sp>
        <p:nvSpPr>
          <p:cNvPr id="31748" name="Title 1"/>
          <p:cNvSpPr txBox="1">
            <a:spLocks/>
          </p:cNvSpPr>
          <p:nvPr/>
        </p:nvSpPr>
        <p:spPr bwMode="auto">
          <a:xfrm>
            <a:off x="0" y="347663"/>
            <a:ext cx="9144000" cy="827087"/>
          </a:xfrm>
          <a:prstGeom prst="rect">
            <a:avLst/>
          </a:prstGeom>
          <a:noFill/>
          <a:ln w="9525">
            <a:noFill/>
            <a:miter lim="800000"/>
            <a:headEnd/>
            <a:tailEnd/>
          </a:ln>
        </p:spPr>
        <p:txBody>
          <a:bodyPr anchor="ctr"/>
          <a:lstStyle/>
          <a:p>
            <a:pPr algn="ctr" eaLnBrk="0" hangingPunct="0"/>
            <a:r>
              <a:rPr lang="en-US" sz="3800" b="1">
                <a:latin typeface="Tahoma" pitchFamily="34" charset="0"/>
                <a:cs typeface="Tahoma" pitchFamily="34" charset="0"/>
              </a:rPr>
              <a:t>PUBLISHED, PEER-REVIEWED</a:t>
            </a:r>
            <a:br>
              <a:rPr lang="en-US" sz="3800" b="1">
                <a:latin typeface="Tahoma" pitchFamily="34" charset="0"/>
                <a:cs typeface="Tahoma" pitchFamily="34" charset="0"/>
              </a:rPr>
            </a:br>
            <a:r>
              <a:rPr lang="en-US" sz="3800" b="1">
                <a:latin typeface="Tahoma" pitchFamily="34" charset="0"/>
                <a:cs typeface="Tahoma" pitchFamily="34" charset="0"/>
              </a:rPr>
              <a:t>LITERATURE AND PRESENTATIONS</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10" descr="page2b copy.jpg"/>
          <p:cNvPicPr>
            <a:picLocks noChangeAspect="1"/>
          </p:cNvPicPr>
          <p:nvPr/>
        </p:nvPicPr>
        <p:blipFill>
          <a:blip r:embed="rId3" cstate="print"/>
          <a:srcRect/>
          <a:stretch>
            <a:fillRect/>
          </a:stretch>
        </p:blipFill>
        <p:spPr bwMode="auto">
          <a:xfrm>
            <a:off x="0" y="0"/>
            <a:ext cx="9144000" cy="6858000"/>
          </a:xfrm>
          <a:prstGeom prst="rect">
            <a:avLst/>
          </a:prstGeom>
          <a:noFill/>
          <a:ln w="9525">
            <a:noFill/>
            <a:miter lim="800000"/>
            <a:headEnd/>
            <a:tailEnd/>
          </a:ln>
        </p:spPr>
      </p:pic>
      <p:grpSp>
        <p:nvGrpSpPr>
          <p:cNvPr id="2" name="Group 24"/>
          <p:cNvGrpSpPr>
            <a:grpSpLocks/>
          </p:cNvGrpSpPr>
          <p:nvPr/>
        </p:nvGrpSpPr>
        <p:grpSpPr bwMode="auto">
          <a:xfrm>
            <a:off x="0" y="6529388"/>
            <a:ext cx="9144000" cy="328612"/>
            <a:chOff x="0" y="4113"/>
            <a:chExt cx="5760" cy="207"/>
          </a:xfrm>
        </p:grpSpPr>
        <p:sp>
          <p:nvSpPr>
            <p:cNvPr id="15" name="Rectangle 22"/>
            <p:cNvSpPr>
              <a:spLocks noChangeArrowheads="1"/>
            </p:cNvSpPr>
            <p:nvPr/>
          </p:nvSpPr>
          <p:spPr bwMode="auto">
            <a:xfrm>
              <a:off x="0" y="4118"/>
              <a:ext cx="5760" cy="202"/>
            </a:xfrm>
            <a:prstGeom prst="rect">
              <a:avLst/>
            </a:prstGeom>
            <a:solidFill>
              <a:srgbClr val="000000"/>
            </a:solidFill>
            <a:ln w="9525">
              <a:solidFill>
                <a:schemeClr val="tx1"/>
              </a:solidFill>
              <a:miter lim="800000"/>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16" name="Rectangle 23"/>
            <p:cNvSpPr>
              <a:spLocks noChangeArrowheads="1"/>
            </p:cNvSpPr>
            <p:nvPr/>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FFFFFF"/>
                  </a:solidFill>
                  <a:latin typeface="+mn-lt"/>
                </a:rPr>
                <a:t>BUILDING STRONG</a:t>
              </a:r>
              <a:r>
                <a:rPr lang="en-US" sz="900" dirty="0">
                  <a:solidFill>
                    <a:srgbClr val="FFFFFF"/>
                  </a:solidFill>
                  <a:latin typeface="+mn-lt"/>
                </a:rPr>
                <a:t>®</a:t>
              </a:r>
              <a:endParaRPr lang="en-US" dirty="0">
                <a:solidFill>
                  <a:srgbClr val="FFFFFF"/>
                </a:solidFill>
                <a:latin typeface="+mn-lt"/>
              </a:endParaRPr>
            </a:p>
          </p:txBody>
        </p:sp>
        <p:sp>
          <p:nvSpPr>
            <p:cNvPr id="32784" name="Text Box 11"/>
            <p:cNvSpPr txBox="1">
              <a:spLocks noChangeArrowheads="1"/>
            </p:cNvSpPr>
            <p:nvPr/>
          </p:nvSpPr>
          <p:spPr bwMode="auto">
            <a:xfrm>
              <a:off x="2586" y="4152"/>
              <a:ext cx="3174" cy="162"/>
            </a:xfrm>
            <a:prstGeom prst="rect">
              <a:avLst/>
            </a:prstGeom>
            <a:noFill/>
            <a:ln w="9525">
              <a:noFill/>
              <a:miter lim="800000"/>
              <a:headEnd/>
              <a:tailEnd/>
            </a:ln>
          </p:spPr>
          <p:txBody>
            <a:bodyPr>
              <a:spAutoFit/>
            </a:bodyPr>
            <a:lstStyle/>
            <a:p>
              <a:pPr algn="r">
                <a:lnSpc>
                  <a:spcPct val="90000"/>
                </a:lnSpc>
              </a:pPr>
              <a:r>
                <a:rPr lang="en-US" sz="1200">
                  <a:solidFill>
                    <a:srgbClr val="FFFFFF"/>
                  </a:solidFill>
                </a:rPr>
                <a:t>US ARMY CORPS OF ENGINEERS | Jacksonville District</a:t>
              </a:r>
            </a:p>
          </p:txBody>
        </p:sp>
      </p:grpSp>
      <p:grpSp>
        <p:nvGrpSpPr>
          <p:cNvPr id="3" name="Group 24"/>
          <p:cNvGrpSpPr>
            <a:grpSpLocks/>
          </p:cNvGrpSpPr>
          <p:nvPr/>
        </p:nvGrpSpPr>
        <p:grpSpPr bwMode="auto">
          <a:xfrm>
            <a:off x="0" y="6529388"/>
            <a:ext cx="9144000" cy="328612"/>
            <a:chOff x="0" y="4113"/>
            <a:chExt cx="5760" cy="207"/>
          </a:xfrm>
        </p:grpSpPr>
        <p:sp>
          <p:nvSpPr>
            <p:cNvPr id="19" name="Rectangle 22"/>
            <p:cNvSpPr>
              <a:spLocks noChangeArrowheads="1"/>
            </p:cNvSpPr>
            <p:nvPr/>
          </p:nvSpPr>
          <p:spPr bwMode="auto">
            <a:xfrm>
              <a:off x="0" y="4118"/>
              <a:ext cx="5760" cy="202"/>
            </a:xfrm>
            <a:prstGeom prst="rect">
              <a:avLst/>
            </a:prstGeom>
            <a:solidFill>
              <a:srgbClr val="000000"/>
            </a:solidFill>
            <a:ln w="9525">
              <a:solidFill>
                <a:sysClr val="windowText" lastClr="000000"/>
              </a:solidFill>
              <a:miter lim="800000"/>
              <a:headEnd/>
              <a:tailEnd/>
            </a:ln>
            <a:effectLst/>
          </p:spPr>
          <p:txBody>
            <a:bodyPr wrap="none" anchor="ctr">
              <a:spAutoFit/>
            </a:bodyPr>
            <a:lstStyle/>
            <a:p>
              <a:pPr fontAlgn="auto">
                <a:spcBef>
                  <a:spcPts val="0"/>
                </a:spcBef>
                <a:spcAft>
                  <a:spcPts val="0"/>
                </a:spcAft>
                <a:defRPr/>
              </a:pPr>
              <a:endParaRPr lang="en-US" kern="0">
                <a:solidFill>
                  <a:sysClr val="windowText" lastClr="000000"/>
                </a:solidFill>
                <a:latin typeface="+mn-lt"/>
              </a:endParaRPr>
            </a:p>
          </p:txBody>
        </p:sp>
        <p:sp>
          <p:nvSpPr>
            <p:cNvPr id="20" name="Rectangle 23"/>
            <p:cNvSpPr>
              <a:spLocks noChangeArrowheads="1"/>
            </p:cNvSpPr>
            <p:nvPr/>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rPr>
                <a:t>BUILDING STRONG</a:t>
              </a:r>
              <a:r>
                <a:rPr lang="en-US" sz="900" kern="0" dirty="0">
                  <a:solidFill>
                    <a:srgbClr val="FFFFFF"/>
                  </a:solidFill>
                  <a:latin typeface="+mn-lt"/>
                </a:rPr>
                <a:t>®</a:t>
              </a:r>
              <a:endParaRPr lang="en-US" kern="0" dirty="0">
                <a:solidFill>
                  <a:srgbClr val="FFFFFF"/>
                </a:solidFill>
                <a:latin typeface="+mn-lt"/>
              </a:endParaRPr>
            </a:p>
          </p:txBody>
        </p:sp>
        <p:sp>
          <p:nvSpPr>
            <p:cNvPr id="21" name="Text Box 11"/>
            <p:cNvSpPr txBox="1">
              <a:spLocks noChangeArrowheads="1"/>
            </p:cNvSpPr>
            <p:nvPr/>
          </p:nvSpPr>
          <p:spPr bwMode="auto">
            <a:xfrm>
              <a:off x="2586" y="4152"/>
              <a:ext cx="3174" cy="162"/>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a:solidFill>
                    <a:srgbClr val="FFFFFF"/>
                  </a:solidFill>
                </a:rPr>
                <a:t>US ARMY CORPS OF ENGINEERS | Jacksonville District</a:t>
              </a:r>
            </a:p>
          </p:txBody>
        </p:sp>
      </p:grpSp>
      <p:sp>
        <p:nvSpPr>
          <p:cNvPr id="32773" name="Rectangle 5"/>
          <p:cNvSpPr>
            <a:spLocks noGrp="1" noChangeArrowheads="1"/>
          </p:cNvSpPr>
          <p:nvPr>
            <p:ph type="body" idx="1"/>
          </p:nvPr>
        </p:nvSpPr>
        <p:spPr>
          <a:xfrm>
            <a:off x="498475" y="1009650"/>
            <a:ext cx="8061325" cy="2841625"/>
          </a:xfrm>
          <a:noFill/>
        </p:spPr>
        <p:txBody>
          <a:bodyPr/>
          <a:lstStyle/>
          <a:p>
            <a:pPr marL="0" indent="0" algn="ctr" eaLnBrk="1" hangingPunct="1">
              <a:buClr>
                <a:srgbClr val="00FFFF"/>
              </a:buClr>
              <a:buSzPct val="120000"/>
              <a:buFont typeface="Arial" charset="0"/>
              <a:buNone/>
            </a:pPr>
            <a:r>
              <a:rPr lang="en-US" sz="2800" u="sng" smtClean="0">
                <a:latin typeface="Tahoma" pitchFamily="34" charset="0"/>
              </a:rPr>
              <a:t>Confined</a:t>
            </a:r>
            <a:r>
              <a:rPr lang="en-US" sz="2800" smtClean="0">
                <a:latin typeface="Tahoma" pitchFamily="34" charset="0"/>
              </a:rPr>
              <a:t> underwater blasting can be used as a construction technique to crack rock, with minimal impacts to marine organisms living in the project area when proper monitoring and safety precautions are established protocols from the beginning of project planning</a:t>
            </a:r>
            <a:endParaRPr lang="en-US" smtClean="0">
              <a:latin typeface="Tahoma" pitchFamily="34" charset="0"/>
            </a:endParaRPr>
          </a:p>
        </p:txBody>
      </p:sp>
      <p:pic>
        <p:nvPicPr>
          <p:cNvPr id="32774" name="Picture 8" descr="shot one"/>
          <p:cNvPicPr>
            <a:picLocks noChangeAspect="1" noChangeArrowheads="1"/>
          </p:cNvPicPr>
          <p:nvPr/>
        </p:nvPicPr>
        <p:blipFill>
          <a:blip r:embed="rId4" cstate="print"/>
          <a:srcRect r="1346"/>
          <a:stretch>
            <a:fillRect/>
          </a:stretch>
        </p:blipFill>
        <p:spPr bwMode="auto">
          <a:xfrm>
            <a:off x="4645025" y="4051300"/>
            <a:ext cx="4368800" cy="2035175"/>
          </a:xfrm>
          <a:prstGeom prst="rect">
            <a:avLst/>
          </a:prstGeom>
          <a:noFill/>
          <a:ln w="3175">
            <a:solidFill>
              <a:schemeClr val="tx1"/>
            </a:solidFill>
            <a:miter lim="800000"/>
            <a:headEnd/>
            <a:tailEnd/>
          </a:ln>
        </p:spPr>
      </p:pic>
      <p:pic>
        <p:nvPicPr>
          <p:cNvPr id="32775" name="Picture 6" descr="IMG_2998"/>
          <p:cNvPicPr>
            <a:picLocks noChangeAspect="1" noChangeArrowheads="1"/>
          </p:cNvPicPr>
          <p:nvPr/>
        </p:nvPicPr>
        <p:blipFill>
          <a:blip r:embed="rId5" cstate="print"/>
          <a:srcRect b="21167"/>
          <a:stretch>
            <a:fillRect/>
          </a:stretch>
        </p:blipFill>
        <p:spPr bwMode="auto">
          <a:xfrm>
            <a:off x="119063" y="4054475"/>
            <a:ext cx="3870325" cy="2033588"/>
          </a:xfrm>
          <a:prstGeom prst="rect">
            <a:avLst/>
          </a:prstGeom>
          <a:noFill/>
          <a:ln w="3175">
            <a:solidFill>
              <a:schemeClr val="tx1"/>
            </a:solidFill>
            <a:miter lim="800000"/>
            <a:headEnd/>
            <a:tailEnd/>
          </a:ln>
        </p:spPr>
      </p:pic>
      <p:sp>
        <p:nvSpPr>
          <p:cNvPr id="32776" name="TextBox 7"/>
          <p:cNvSpPr txBox="1">
            <a:spLocks noChangeArrowheads="1"/>
          </p:cNvSpPr>
          <p:nvPr/>
        </p:nvSpPr>
        <p:spPr bwMode="auto">
          <a:xfrm>
            <a:off x="4110038" y="4513263"/>
            <a:ext cx="487362" cy="923925"/>
          </a:xfrm>
          <a:prstGeom prst="rect">
            <a:avLst/>
          </a:prstGeom>
          <a:noFill/>
          <a:ln w="9525">
            <a:noFill/>
            <a:miter lim="800000"/>
            <a:headEnd/>
            <a:tailEnd/>
          </a:ln>
        </p:spPr>
        <p:txBody>
          <a:bodyPr>
            <a:spAutoFit/>
          </a:bodyPr>
          <a:lstStyle/>
          <a:p>
            <a:pPr algn="ctr"/>
            <a:r>
              <a:rPr lang="en-US" sz="5400"/>
              <a:t>=</a:t>
            </a:r>
          </a:p>
        </p:txBody>
      </p:sp>
      <p:cxnSp>
        <p:nvCxnSpPr>
          <p:cNvPr id="10" name="Straight Connector 9"/>
          <p:cNvCxnSpPr/>
          <p:nvPr/>
        </p:nvCxnSpPr>
        <p:spPr>
          <a:xfrm flipH="1">
            <a:off x="4108450" y="4681538"/>
            <a:ext cx="434975" cy="655637"/>
          </a:xfrm>
          <a:prstGeom prst="line">
            <a:avLst/>
          </a:prstGeom>
          <a:ln w="47625">
            <a:solidFill>
              <a:schemeClr val="tx1"/>
            </a:solidFill>
          </a:ln>
        </p:spPr>
        <p:style>
          <a:lnRef idx="1">
            <a:schemeClr val="accent1"/>
          </a:lnRef>
          <a:fillRef idx="0">
            <a:schemeClr val="accent1"/>
          </a:fillRef>
          <a:effectRef idx="0">
            <a:schemeClr val="accent1"/>
          </a:effectRef>
          <a:fontRef idx="minor">
            <a:schemeClr val="tx1"/>
          </a:fontRef>
        </p:style>
      </p:cxnSp>
      <p:sp>
        <p:nvSpPr>
          <p:cNvPr id="32778" name="Title 1"/>
          <p:cNvSpPr txBox="1">
            <a:spLocks/>
          </p:cNvSpPr>
          <p:nvPr/>
        </p:nvSpPr>
        <p:spPr bwMode="auto">
          <a:xfrm>
            <a:off x="0" y="198438"/>
            <a:ext cx="9144000" cy="827087"/>
          </a:xfrm>
          <a:prstGeom prst="rect">
            <a:avLst/>
          </a:prstGeom>
          <a:noFill/>
          <a:ln w="9525">
            <a:noFill/>
            <a:miter lim="800000"/>
            <a:headEnd/>
            <a:tailEnd/>
          </a:ln>
        </p:spPr>
        <p:txBody>
          <a:bodyPr anchor="ctr"/>
          <a:lstStyle/>
          <a:p>
            <a:pPr algn="ctr" eaLnBrk="0" hangingPunct="0"/>
            <a:r>
              <a:rPr lang="en-US" sz="3800" b="1">
                <a:latin typeface="Tahoma" pitchFamily="34" charset="0"/>
                <a:cs typeface="Tahoma" pitchFamily="34" charset="0"/>
              </a:rPr>
              <a:t>CONCLUSIONS</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JaxHbr1.jpg"/>
          <p:cNvPicPr>
            <a:picLocks noChangeAspect="1"/>
          </p:cNvPicPr>
          <p:nvPr/>
        </p:nvPicPr>
        <p:blipFill>
          <a:blip r:embed="rId3" cstate="print"/>
          <a:srcRect t="20229" b="37087"/>
          <a:stretch>
            <a:fillRect/>
          </a:stretch>
        </p:blipFill>
        <p:spPr>
          <a:xfrm>
            <a:off x="0" y="2030931"/>
            <a:ext cx="9144001" cy="3636962"/>
          </a:xfrm>
          <a:prstGeom prst="rect">
            <a:avLst/>
          </a:prstGeom>
          <a:ln>
            <a:noFill/>
          </a:ln>
          <a:effectLst>
            <a:softEdge rad="112500"/>
          </a:effectLst>
        </p:spPr>
      </p:pic>
      <p:sp>
        <p:nvSpPr>
          <p:cNvPr id="17415" name="Rectangle 2"/>
          <p:cNvSpPr>
            <a:spLocks noChangeArrowheads="1"/>
          </p:cNvSpPr>
          <p:nvPr/>
        </p:nvSpPr>
        <p:spPr bwMode="auto">
          <a:xfrm>
            <a:off x="14288" y="47124"/>
            <a:ext cx="9129712" cy="1025895"/>
          </a:xfrm>
          <a:prstGeom prst="rect">
            <a:avLst/>
          </a:prstGeom>
          <a:noFill/>
          <a:ln w="9525">
            <a:noFill/>
            <a:miter lim="800000"/>
            <a:headEnd/>
            <a:tailEnd/>
          </a:ln>
        </p:spPr>
        <p:txBody>
          <a:bodyPr anchor="ctr"/>
          <a:lstStyle/>
          <a:p>
            <a:pPr algn="ctr"/>
            <a:r>
              <a:rPr lang="en-US" sz="3600" b="1" dirty="0" smtClean="0">
                <a:latin typeface="Tahoma" pitchFamily="34" charset="0"/>
                <a:ea typeface="Tahoma" pitchFamily="34" charset="0"/>
                <a:cs typeface="Tahoma" pitchFamily="34" charset="0"/>
              </a:rPr>
              <a:t>WHERE WOULD DEEPENING OCCUR?</a:t>
            </a:r>
          </a:p>
          <a:p>
            <a:pPr algn="ctr"/>
            <a:r>
              <a:rPr lang="en-US" sz="2200" b="1" u="sng" dirty="0" smtClean="0">
                <a:solidFill>
                  <a:srgbClr val="CC0000"/>
                </a:solidFill>
                <a:latin typeface="Tahoma" pitchFamily="34" charset="0"/>
                <a:ea typeface="Tahoma" pitchFamily="34" charset="0"/>
                <a:cs typeface="Tahoma" pitchFamily="34" charset="0"/>
              </a:rPr>
              <a:t>Note:</a:t>
            </a:r>
            <a:r>
              <a:rPr lang="en-US" sz="2200" b="1" dirty="0" smtClean="0">
                <a:solidFill>
                  <a:srgbClr val="CC0000"/>
                </a:solidFill>
                <a:latin typeface="Tahoma" pitchFamily="34" charset="0"/>
                <a:ea typeface="Tahoma" pitchFamily="34" charset="0"/>
                <a:cs typeface="Tahoma" pitchFamily="34" charset="0"/>
              </a:rPr>
              <a:t>  Not all areas of deepening require blasting</a:t>
            </a:r>
            <a:endParaRPr lang="en-US" sz="2200" b="1" dirty="0">
              <a:solidFill>
                <a:srgbClr val="CC0000"/>
              </a:solidFill>
              <a:latin typeface="Tahoma" pitchFamily="34" charset="0"/>
              <a:ea typeface="Tahoma" pitchFamily="34" charset="0"/>
              <a:cs typeface="Tahoma" pitchFamily="34" charset="0"/>
            </a:endParaRPr>
          </a:p>
        </p:txBody>
      </p:sp>
      <p:pic>
        <p:nvPicPr>
          <p:cNvPr id="17421" name="Picture 10" descr="USACE_logo"/>
          <p:cNvPicPr>
            <a:picLocks noChangeAspect="1" noChangeArrowheads="1"/>
          </p:cNvPicPr>
          <p:nvPr/>
        </p:nvPicPr>
        <p:blipFill>
          <a:blip r:embed="rId4" cstate="print"/>
          <a:srcRect/>
          <a:stretch>
            <a:fillRect/>
          </a:stretch>
        </p:blipFill>
        <p:spPr bwMode="auto">
          <a:xfrm>
            <a:off x="8305800" y="5916329"/>
            <a:ext cx="838200" cy="573088"/>
          </a:xfrm>
          <a:prstGeom prst="rect">
            <a:avLst/>
          </a:prstGeom>
          <a:noFill/>
          <a:ln w="9525">
            <a:noFill/>
            <a:miter lim="800000"/>
            <a:headEnd/>
            <a:tailEnd/>
          </a:ln>
        </p:spPr>
      </p:pic>
      <p:sp>
        <p:nvSpPr>
          <p:cNvPr id="19" name="TextBox 18"/>
          <p:cNvSpPr txBox="1"/>
          <p:nvPr/>
        </p:nvSpPr>
        <p:spPr>
          <a:xfrm>
            <a:off x="1125151" y="1129701"/>
            <a:ext cx="8018849" cy="923330"/>
          </a:xfrm>
          <a:prstGeom prst="rect">
            <a:avLst/>
          </a:prstGeom>
          <a:noFill/>
          <a:ln>
            <a:solidFill>
              <a:schemeClr val="accent5">
                <a:lumMod val="60000"/>
                <a:lumOff val="40000"/>
              </a:schemeClr>
            </a:solidFill>
          </a:ln>
        </p:spPr>
        <p:txBody>
          <a:bodyPr wrap="square" rtlCol="0">
            <a:spAutoFit/>
          </a:bodyPr>
          <a:lstStyle/>
          <a:p>
            <a:r>
              <a:rPr lang="en-US" b="1" dirty="0" smtClean="0">
                <a:solidFill>
                  <a:srgbClr val="C00000"/>
                </a:solidFill>
                <a:latin typeface="Tahoma" pitchFamily="34" charset="0"/>
                <a:ea typeface="Tahoma" pitchFamily="34" charset="0"/>
                <a:cs typeface="Tahoma" pitchFamily="34" charset="0"/>
              </a:rPr>
              <a:t>Segment 1</a:t>
            </a:r>
            <a:r>
              <a:rPr lang="en-US" dirty="0" smtClean="0">
                <a:solidFill>
                  <a:srgbClr val="C00000"/>
                </a:solidFill>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Entrance Channel to Mile 14 (Reduced to ~ Mile 13)</a:t>
            </a:r>
          </a:p>
          <a:p>
            <a:r>
              <a:rPr lang="en-US" b="1" dirty="0" smtClean="0">
                <a:solidFill>
                  <a:schemeClr val="accent2">
                    <a:lumMod val="75000"/>
                  </a:schemeClr>
                </a:solidFill>
                <a:latin typeface="Tahoma" pitchFamily="34" charset="0"/>
                <a:ea typeface="Tahoma" pitchFamily="34" charset="0"/>
                <a:cs typeface="Tahoma" pitchFamily="34" charset="0"/>
              </a:rPr>
              <a:t>Segment 2</a:t>
            </a:r>
            <a:r>
              <a:rPr lang="en-US" dirty="0" smtClean="0">
                <a:solidFill>
                  <a:schemeClr val="accent5">
                    <a:lumMod val="75000"/>
                  </a:schemeClr>
                </a:solidFill>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Mile 14 to 20 (eliminated)</a:t>
            </a:r>
          </a:p>
          <a:p>
            <a:r>
              <a:rPr lang="en-US" b="1" dirty="0" smtClean="0">
                <a:solidFill>
                  <a:srgbClr val="EEB500"/>
                </a:solidFill>
                <a:latin typeface="Tahoma" pitchFamily="34" charset="0"/>
                <a:ea typeface="Tahoma" pitchFamily="34" charset="0"/>
                <a:cs typeface="Tahoma" pitchFamily="34" charset="0"/>
              </a:rPr>
              <a:t>Segment 3</a:t>
            </a:r>
            <a:r>
              <a:rPr lang="en-US" dirty="0" smtClean="0">
                <a:solidFill>
                  <a:srgbClr val="EEB500"/>
                </a:solidFill>
                <a:latin typeface="Tahoma" pitchFamily="34" charset="0"/>
                <a:ea typeface="Tahoma" pitchFamily="34" charset="0"/>
                <a:cs typeface="Tahoma" pitchFamily="34" charset="0"/>
              </a:rPr>
              <a:t>:  </a:t>
            </a:r>
            <a:r>
              <a:rPr lang="en-US" dirty="0" smtClean="0">
                <a:latin typeface="Tahoma" pitchFamily="34" charset="0"/>
                <a:ea typeface="Tahoma" pitchFamily="34" charset="0"/>
                <a:cs typeface="Tahoma" pitchFamily="34" charset="0"/>
              </a:rPr>
              <a:t>West Blount Island Channel (Cuts F&amp;G) (eliminated)</a:t>
            </a:r>
            <a:endParaRPr lang="en-US" dirty="0">
              <a:latin typeface="Tahoma" pitchFamily="34" charset="0"/>
              <a:ea typeface="Tahoma" pitchFamily="34" charset="0"/>
              <a:cs typeface="Tahoma" pitchFamily="34" charset="0"/>
            </a:endParaRPr>
          </a:p>
        </p:txBody>
      </p:sp>
      <p:cxnSp>
        <p:nvCxnSpPr>
          <p:cNvPr id="21" name="Straight Connector 20"/>
          <p:cNvCxnSpPr/>
          <p:nvPr/>
        </p:nvCxnSpPr>
        <p:spPr>
          <a:xfrm flipV="1">
            <a:off x="3479800" y="3445933"/>
            <a:ext cx="431800" cy="1024467"/>
          </a:xfrm>
          <a:prstGeom prst="line">
            <a:avLst/>
          </a:prstGeom>
          <a:ln>
            <a:solidFill>
              <a:srgbClr val="FFC000"/>
            </a:solidFill>
          </a:ln>
        </p:spPr>
        <p:style>
          <a:lnRef idx="3">
            <a:schemeClr val="accent4"/>
          </a:lnRef>
          <a:fillRef idx="0">
            <a:schemeClr val="accent4"/>
          </a:fillRef>
          <a:effectRef idx="2">
            <a:schemeClr val="accent4"/>
          </a:effectRef>
          <a:fontRef idx="minor">
            <a:schemeClr val="tx1"/>
          </a:fontRef>
        </p:style>
      </p:cxnSp>
      <p:sp>
        <p:nvSpPr>
          <p:cNvPr id="25" name="Freeform 24"/>
          <p:cNvSpPr/>
          <p:nvPr/>
        </p:nvSpPr>
        <p:spPr>
          <a:xfrm>
            <a:off x="1141589" y="3479800"/>
            <a:ext cx="1229078" cy="2159000"/>
          </a:xfrm>
          <a:custGeom>
            <a:avLst/>
            <a:gdLst>
              <a:gd name="connsiteX0" fmla="*/ 1229078 w 1229078"/>
              <a:gd name="connsiteY0" fmla="*/ 25400 h 2159000"/>
              <a:gd name="connsiteX1" fmla="*/ 1008944 w 1229078"/>
              <a:gd name="connsiteY1" fmla="*/ 33867 h 2159000"/>
              <a:gd name="connsiteX2" fmla="*/ 721078 w 1229078"/>
              <a:gd name="connsiteY2" fmla="*/ 228600 h 2159000"/>
              <a:gd name="connsiteX3" fmla="*/ 153811 w 1229078"/>
              <a:gd name="connsiteY3" fmla="*/ 601133 h 2159000"/>
              <a:gd name="connsiteX4" fmla="*/ 18344 w 1229078"/>
              <a:gd name="connsiteY4" fmla="*/ 931333 h 2159000"/>
              <a:gd name="connsiteX5" fmla="*/ 43744 w 1229078"/>
              <a:gd name="connsiteY5" fmla="*/ 1422400 h 2159000"/>
              <a:gd name="connsiteX6" fmla="*/ 263878 w 1229078"/>
              <a:gd name="connsiteY6" fmla="*/ 1676400 h 2159000"/>
              <a:gd name="connsiteX7" fmla="*/ 382411 w 1229078"/>
              <a:gd name="connsiteY7" fmla="*/ 1913467 h 2159000"/>
              <a:gd name="connsiteX8" fmla="*/ 399344 w 1229078"/>
              <a:gd name="connsiteY8" fmla="*/ 2159000 h 2159000"/>
              <a:gd name="connsiteX9" fmla="*/ 399344 w 1229078"/>
              <a:gd name="connsiteY9" fmla="*/ 2159000 h 2159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29078" h="2159000">
                <a:moveTo>
                  <a:pt x="1229078" y="25400"/>
                </a:moveTo>
                <a:cubicBezTo>
                  <a:pt x="1161344" y="12700"/>
                  <a:pt x="1093611" y="0"/>
                  <a:pt x="1008944" y="33867"/>
                </a:cubicBezTo>
                <a:cubicBezTo>
                  <a:pt x="924277" y="67734"/>
                  <a:pt x="721078" y="228600"/>
                  <a:pt x="721078" y="228600"/>
                </a:cubicBezTo>
                <a:cubicBezTo>
                  <a:pt x="578556" y="323144"/>
                  <a:pt x="270933" y="484011"/>
                  <a:pt x="153811" y="601133"/>
                </a:cubicBezTo>
                <a:cubicBezTo>
                  <a:pt x="36689" y="718255"/>
                  <a:pt x="36688" y="794455"/>
                  <a:pt x="18344" y="931333"/>
                </a:cubicBezTo>
                <a:cubicBezTo>
                  <a:pt x="0" y="1068211"/>
                  <a:pt x="2822" y="1298222"/>
                  <a:pt x="43744" y="1422400"/>
                </a:cubicBezTo>
                <a:cubicBezTo>
                  <a:pt x="84666" y="1546578"/>
                  <a:pt x="207434" y="1594556"/>
                  <a:pt x="263878" y="1676400"/>
                </a:cubicBezTo>
                <a:cubicBezTo>
                  <a:pt x="320323" y="1758245"/>
                  <a:pt x="359833" y="1833034"/>
                  <a:pt x="382411" y="1913467"/>
                </a:cubicBezTo>
                <a:cubicBezTo>
                  <a:pt x="404989" y="1993900"/>
                  <a:pt x="399344" y="2159000"/>
                  <a:pt x="399344" y="2159000"/>
                </a:cubicBezTo>
                <a:lnTo>
                  <a:pt x="399344" y="2159000"/>
                </a:lnTo>
              </a:path>
            </a:pathLst>
          </a:custGeom>
          <a:ln>
            <a:solidFill>
              <a:schemeClr val="accent5">
                <a:lumMod val="60000"/>
                <a:lumOff val="40000"/>
              </a:schemeClr>
            </a:solidFill>
            <a:headEnd type="none" w="med" len="med"/>
            <a:tailEnd type="triangle" w="med" len="med"/>
          </a:ln>
        </p:spPr>
        <p:style>
          <a:lnRef idx="3">
            <a:schemeClr val="accent4"/>
          </a:lnRef>
          <a:fillRef idx="0">
            <a:schemeClr val="accent4"/>
          </a:fillRef>
          <a:effectRef idx="2">
            <a:schemeClr val="accent4"/>
          </a:effectRef>
          <a:fontRef idx="minor">
            <a:schemeClr val="tx1"/>
          </a:fontRef>
        </p:style>
        <p:txBody>
          <a:bodyPr rtlCol="0" anchor="ctr"/>
          <a:lstStyle/>
          <a:p>
            <a:pPr algn="ctr"/>
            <a:endParaRPr lang="en-US" dirty="0"/>
          </a:p>
        </p:txBody>
      </p:sp>
      <p:grpSp>
        <p:nvGrpSpPr>
          <p:cNvPr id="2" name="Group 46"/>
          <p:cNvGrpSpPr/>
          <p:nvPr/>
        </p:nvGrpSpPr>
        <p:grpSpPr>
          <a:xfrm>
            <a:off x="2370667" y="3505200"/>
            <a:ext cx="6379943" cy="1133123"/>
            <a:chOff x="2370667" y="3505200"/>
            <a:chExt cx="6379943" cy="1133123"/>
          </a:xfrm>
        </p:grpSpPr>
        <p:sp>
          <p:nvSpPr>
            <p:cNvPr id="18" name="Freeform 17"/>
            <p:cNvSpPr/>
            <p:nvPr/>
          </p:nvSpPr>
          <p:spPr>
            <a:xfrm>
              <a:off x="2563989" y="3695701"/>
              <a:ext cx="6186621" cy="942622"/>
            </a:xfrm>
            <a:custGeom>
              <a:avLst/>
              <a:gdLst>
                <a:gd name="connsiteX0" fmla="*/ 6747933 w 6747933"/>
                <a:gd name="connsiteY0" fmla="*/ 414867 h 1141589"/>
                <a:gd name="connsiteX1" fmla="*/ 5952066 w 6747933"/>
                <a:gd name="connsiteY1" fmla="*/ 372534 h 1141589"/>
                <a:gd name="connsiteX2" fmla="*/ 5435600 w 6747933"/>
                <a:gd name="connsiteY2" fmla="*/ 262467 h 1141589"/>
                <a:gd name="connsiteX3" fmla="*/ 5096933 w 6747933"/>
                <a:gd name="connsiteY3" fmla="*/ 558800 h 1141589"/>
                <a:gd name="connsiteX4" fmla="*/ 4859866 w 6747933"/>
                <a:gd name="connsiteY4" fmla="*/ 965200 h 1141589"/>
                <a:gd name="connsiteX5" fmla="*/ 4605866 w 6747933"/>
                <a:gd name="connsiteY5" fmla="*/ 1134534 h 1141589"/>
                <a:gd name="connsiteX6" fmla="*/ 4004733 w 6747933"/>
                <a:gd name="connsiteY6" fmla="*/ 922867 h 1141589"/>
                <a:gd name="connsiteX7" fmla="*/ 3623733 w 6747933"/>
                <a:gd name="connsiteY7" fmla="*/ 584200 h 1141589"/>
                <a:gd name="connsiteX8" fmla="*/ 3031066 w 6747933"/>
                <a:gd name="connsiteY8" fmla="*/ 787400 h 1141589"/>
                <a:gd name="connsiteX9" fmla="*/ 2692400 w 6747933"/>
                <a:gd name="connsiteY9" fmla="*/ 728134 h 1141589"/>
                <a:gd name="connsiteX10" fmla="*/ 1981200 w 6747933"/>
                <a:gd name="connsiteY10" fmla="*/ 812800 h 1141589"/>
                <a:gd name="connsiteX11" fmla="*/ 1075266 w 6747933"/>
                <a:gd name="connsiteY11" fmla="*/ 1007534 h 1141589"/>
                <a:gd name="connsiteX12" fmla="*/ 880533 w 6747933"/>
                <a:gd name="connsiteY12" fmla="*/ 914400 h 1141589"/>
                <a:gd name="connsiteX13" fmla="*/ 0 w 6747933"/>
                <a:gd name="connsiteY13" fmla="*/ 0 h 1141589"/>
                <a:gd name="connsiteX0" fmla="*/ 6747933 w 6747933"/>
                <a:gd name="connsiteY0" fmla="*/ 414867 h 1141589"/>
                <a:gd name="connsiteX1" fmla="*/ 5952066 w 6747933"/>
                <a:gd name="connsiteY1" fmla="*/ 372534 h 1141589"/>
                <a:gd name="connsiteX2" fmla="*/ 5435600 w 6747933"/>
                <a:gd name="connsiteY2" fmla="*/ 262467 h 1141589"/>
                <a:gd name="connsiteX3" fmla="*/ 5096933 w 6747933"/>
                <a:gd name="connsiteY3" fmla="*/ 558800 h 1141589"/>
                <a:gd name="connsiteX4" fmla="*/ 4859866 w 6747933"/>
                <a:gd name="connsiteY4" fmla="*/ 965200 h 1141589"/>
                <a:gd name="connsiteX5" fmla="*/ 4605866 w 6747933"/>
                <a:gd name="connsiteY5" fmla="*/ 1134534 h 1141589"/>
                <a:gd name="connsiteX6" fmla="*/ 4004733 w 6747933"/>
                <a:gd name="connsiteY6" fmla="*/ 922867 h 1141589"/>
                <a:gd name="connsiteX7" fmla="*/ 3623733 w 6747933"/>
                <a:gd name="connsiteY7" fmla="*/ 584200 h 1141589"/>
                <a:gd name="connsiteX8" fmla="*/ 3031066 w 6747933"/>
                <a:gd name="connsiteY8" fmla="*/ 787400 h 1141589"/>
                <a:gd name="connsiteX9" fmla="*/ 2692400 w 6747933"/>
                <a:gd name="connsiteY9" fmla="*/ 728134 h 1141589"/>
                <a:gd name="connsiteX10" fmla="*/ 1981200 w 6747933"/>
                <a:gd name="connsiteY10" fmla="*/ 812800 h 1141589"/>
                <a:gd name="connsiteX11" fmla="*/ 1075266 w 6747933"/>
                <a:gd name="connsiteY11" fmla="*/ 1007534 h 1141589"/>
                <a:gd name="connsiteX12" fmla="*/ 872066 w 6747933"/>
                <a:gd name="connsiteY12" fmla="*/ 889000 h 1141589"/>
                <a:gd name="connsiteX13" fmla="*/ 880533 w 6747933"/>
                <a:gd name="connsiteY13" fmla="*/ 914400 h 1141589"/>
                <a:gd name="connsiteX14" fmla="*/ 0 w 6747933"/>
                <a:gd name="connsiteY14" fmla="*/ 0 h 1141589"/>
                <a:gd name="connsiteX0" fmla="*/ 6747933 w 6747933"/>
                <a:gd name="connsiteY0" fmla="*/ 414867 h 1141589"/>
                <a:gd name="connsiteX1" fmla="*/ 5952066 w 6747933"/>
                <a:gd name="connsiteY1" fmla="*/ 372534 h 1141589"/>
                <a:gd name="connsiteX2" fmla="*/ 5435600 w 6747933"/>
                <a:gd name="connsiteY2" fmla="*/ 262467 h 1141589"/>
                <a:gd name="connsiteX3" fmla="*/ 5096933 w 6747933"/>
                <a:gd name="connsiteY3" fmla="*/ 558800 h 1141589"/>
                <a:gd name="connsiteX4" fmla="*/ 4859866 w 6747933"/>
                <a:gd name="connsiteY4" fmla="*/ 965200 h 1141589"/>
                <a:gd name="connsiteX5" fmla="*/ 4605866 w 6747933"/>
                <a:gd name="connsiteY5" fmla="*/ 1134534 h 1141589"/>
                <a:gd name="connsiteX6" fmla="*/ 4004733 w 6747933"/>
                <a:gd name="connsiteY6" fmla="*/ 922867 h 1141589"/>
                <a:gd name="connsiteX7" fmla="*/ 3623733 w 6747933"/>
                <a:gd name="connsiteY7" fmla="*/ 584200 h 1141589"/>
                <a:gd name="connsiteX8" fmla="*/ 3031066 w 6747933"/>
                <a:gd name="connsiteY8" fmla="*/ 787400 h 1141589"/>
                <a:gd name="connsiteX9" fmla="*/ 2692400 w 6747933"/>
                <a:gd name="connsiteY9" fmla="*/ 728134 h 1141589"/>
                <a:gd name="connsiteX10" fmla="*/ 1981200 w 6747933"/>
                <a:gd name="connsiteY10" fmla="*/ 812800 h 1141589"/>
                <a:gd name="connsiteX11" fmla="*/ 1075266 w 6747933"/>
                <a:gd name="connsiteY11" fmla="*/ 1007534 h 1141589"/>
                <a:gd name="connsiteX12" fmla="*/ 872066 w 6747933"/>
                <a:gd name="connsiteY12" fmla="*/ 889000 h 1141589"/>
                <a:gd name="connsiteX13" fmla="*/ 152400 w 6747933"/>
                <a:gd name="connsiteY13" fmla="*/ 152400 h 1141589"/>
                <a:gd name="connsiteX14" fmla="*/ 0 w 6747933"/>
                <a:gd name="connsiteY14" fmla="*/ 0 h 1141589"/>
                <a:gd name="connsiteX0" fmla="*/ 6747933 w 6747933"/>
                <a:gd name="connsiteY0" fmla="*/ 414867 h 1141589"/>
                <a:gd name="connsiteX1" fmla="*/ 5952066 w 6747933"/>
                <a:gd name="connsiteY1" fmla="*/ 372534 h 1141589"/>
                <a:gd name="connsiteX2" fmla="*/ 5435600 w 6747933"/>
                <a:gd name="connsiteY2" fmla="*/ 262467 h 1141589"/>
                <a:gd name="connsiteX3" fmla="*/ 5096933 w 6747933"/>
                <a:gd name="connsiteY3" fmla="*/ 558800 h 1141589"/>
                <a:gd name="connsiteX4" fmla="*/ 4859866 w 6747933"/>
                <a:gd name="connsiteY4" fmla="*/ 965200 h 1141589"/>
                <a:gd name="connsiteX5" fmla="*/ 4605866 w 6747933"/>
                <a:gd name="connsiteY5" fmla="*/ 1134534 h 1141589"/>
                <a:gd name="connsiteX6" fmla="*/ 4004733 w 6747933"/>
                <a:gd name="connsiteY6" fmla="*/ 922867 h 1141589"/>
                <a:gd name="connsiteX7" fmla="*/ 3623733 w 6747933"/>
                <a:gd name="connsiteY7" fmla="*/ 584200 h 1141589"/>
                <a:gd name="connsiteX8" fmla="*/ 3031066 w 6747933"/>
                <a:gd name="connsiteY8" fmla="*/ 787400 h 1141589"/>
                <a:gd name="connsiteX9" fmla="*/ 2692400 w 6747933"/>
                <a:gd name="connsiteY9" fmla="*/ 728134 h 1141589"/>
                <a:gd name="connsiteX10" fmla="*/ 1981200 w 6747933"/>
                <a:gd name="connsiteY10" fmla="*/ 812800 h 1141589"/>
                <a:gd name="connsiteX11" fmla="*/ 1075266 w 6747933"/>
                <a:gd name="connsiteY11" fmla="*/ 1007534 h 1141589"/>
                <a:gd name="connsiteX12" fmla="*/ 855133 w 6747933"/>
                <a:gd name="connsiteY12" fmla="*/ 872067 h 1141589"/>
                <a:gd name="connsiteX13" fmla="*/ 872066 w 6747933"/>
                <a:gd name="connsiteY13" fmla="*/ 889000 h 1141589"/>
                <a:gd name="connsiteX14" fmla="*/ 152400 w 6747933"/>
                <a:gd name="connsiteY14" fmla="*/ 152400 h 1141589"/>
                <a:gd name="connsiteX15" fmla="*/ 0 w 6747933"/>
                <a:gd name="connsiteY15" fmla="*/ 0 h 1141589"/>
                <a:gd name="connsiteX0" fmla="*/ 6740877 w 6740877"/>
                <a:gd name="connsiteY0" fmla="*/ 410634 h 1137356"/>
                <a:gd name="connsiteX1" fmla="*/ 5945010 w 6740877"/>
                <a:gd name="connsiteY1" fmla="*/ 368301 h 1137356"/>
                <a:gd name="connsiteX2" fmla="*/ 5428544 w 6740877"/>
                <a:gd name="connsiteY2" fmla="*/ 258234 h 1137356"/>
                <a:gd name="connsiteX3" fmla="*/ 5089877 w 6740877"/>
                <a:gd name="connsiteY3" fmla="*/ 554567 h 1137356"/>
                <a:gd name="connsiteX4" fmla="*/ 4852810 w 6740877"/>
                <a:gd name="connsiteY4" fmla="*/ 960967 h 1137356"/>
                <a:gd name="connsiteX5" fmla="*/ 4598810 w 6740877"/>
                <a:gd name="connsiteY5" fmla="*/ 1130301 h 1137356"/>
                <a:gd name="connsiteX6" fmla="*/ 3997677 w 6740877"/>
                <a:gd name="connsiteY6" fmla="*/ 918634 h 1137356"/>
                <a:gd name="connsiteX7" fmla="*/ 3616677 w 6740877"/>
                <a:gd name="connsiteY7" fmla="*/ 579967 h 1137356"/>
                <a:gd name="connsiteX8" fmla="*/ 3024010 w 6740877"/>
                <a:gd name="connsiteY8" fmla="*/ 783167 h 1137356"/>
                <a:gd name="connsiteX9" fmla="*/ 2685344 w 6740877"/>
                <a:gd name="connsiteY9" fmla="*/ 723901 h 1137356"/>
                <a:gd name="connsiteX10" fmla="*/ 1974144 w 6740877"/>
                <a:gd name="connsiteY10" fmla="*/ 808567 h 1137356"/>
                <a:gd name="connsiteX11" fmla="*/ 1068210 w 6740877"/>
                <a:gd name="connsiteY11" fmla="*/ 1003301 h 1137356"/>
                <a:gd name="connsiteX12" fmla="*/ 848077 w 6740877"/>
                <a:gd name="connsiteY12" fmla="*/ 867834 h 1137356"/>
                <a:gd name="connsiteX13" fmla="*/ 865010 w 6740877"/>
                <a:gd name="connsiteY13" fmla="*/ 884767 h 1137356"/>
                <a:gd name="connsiteX14" fmla="*/ 145344 w 6740877"/>
                <a:gd name="connsiteY14" fmla="*/ 148167 h 1137356"/>
                <a:gd name="connsiteX15" fmla="*/ 297744 w 6740877"/>
                <a:gd name="connsiteY15" fmla="*/ 309033 h 1137356"/>
                <a:gd name="connsiteX0" fmla="*/ 6554611 w 6554611"/>
                <a:gd name="connsiteY0" fmla="*/ 215900 h 942622"/>
                <a:gd name="connsiteX1" fmla="*/ 5758744 w 6554611"/>
                <a:gd name="connsiteY1" fmla="*/ 173567 h 942622"/>
                <a:gd name="connsiteX2" fmla="*/ 5242278 w 6554611"/>
                <a:gd name="connsiteY2" fmla="*/ 63500 h 942622"/>
                <a:gd name="connsiteX3" fmla="*/ 4903611 w 6554611"/>
                <a:gd name="connsiteY3" fmla="*/ 359833 h 942622"/>
                <a:gd name="connsiteX4" fmla="*/ 4666544 w 6554611"/>
                <a:gd name="connsiteY4" fmla="*/ 766233 h 942622"/>
                <a:gd name="connsiteX5" fmla="*/ 4412544 w 6554611"/>
                <a:gd name="connsiteY5" fmla="*/ 935567 h 942622"/>
                <a:gd name="connsiteX6" fmla="*/ 3811411 w 6554611"/>
                <a:gd name="connsiteY6" fmla="*/ 723900 h 942622"/>
                <a:gd name="connsiteX7" fmla="*/ 3430411 w 6554611"/>
                <a:gd name="connsiteY7" fmla="*/ 385233 h 942622"/>
                <a:gd name="connsiteX8" fmla="*/ 2837744 w 6554611"/>
                <a:gd name="connsiteY8" fmla="*/ 588433 h 942622"/>
                <a:gd name="connsiteX9" fmla="*/ 2499078 w 6554611"/>
                <a:gd name="connsiteY9" fmla="*/ 529167 h 942622"/>
                <a:gd name="connsiteX10" fmla="*/ 1787878 w 6554611"/>
                <a:gd name="connsiteY10" fmla="*/ 613833 h 942622"/>
                <a:gd name="connsiteX11" fmla="*/ 881944 w 6554611"/>
                <a:gd name="connsiteY11" fmla="*/ 808567 h 942622"/>
                <a:gd name="connsiteX12" fmla="*/ 661811 w 6554611"/>
                <a:gd name="connsiteY12" fmla="*/ 673100 h 942622"/>
                <a:gd name="connsiteX13" fmla="*/ 678744 w 6554611"/>
                <a:gd name="connsiteY13" fmla="*/ 690033 h 942622"/>
                <a:gd name="connsiteX14" fmla="*/ 145344 w 6554611"/>
                <a:gd name="connsiteY14" fmla="*/ 148167 h 942622"/>
                <a:gd name="connsiteX15" fmla="*/ 111478 w 6554611"/>
                <a:gd name="connsiteY15" fmla="*/ 114299 h 942622"/>
                <a:gd name="connsiteX0" fmla="*/ 6186621 w 6186621"/>
                <a:gd name="connsiteY0" fmla="*/ 204749 h 942622"/>
                <a:gd name="connsiteX1" fmla="*/ 5758744 w 6186621"/>
                <a:gd name="connsiteY1" fmla="*/ 173567 h 942622"/>
                <a:gd name="connsiteX2" fmla="*/ 5242278 w 6186621"/>
                <a:gd name="connsiteY2" fmla="*/ 63500 h 942622"/>
                <a:gd name="connsiteX3" fmla="*/ 4903611 w 6186621"/>
                <a:gd name="connsiteY3" fmla="*/ 359833 h 942622"/>
                <a:gd name="connsiteX4" fmla="*/ 4666544 w 6186621"/>
                <a:gd name="connsiteY4" fmla="*/ 766233 h 942622"/>
                <a:gd name="connsiteX5" fmla="*/ 4412544 w 6186621"/>
                <a:gd name="connsiteY5" fmla="*/ 935567 h 942622"/>
                <a:gd name="connsiteX6" fmla="*/ 3811411 w 6186621"/>
                <a:gd name="connsiteY6" fmla="*/ 723900 h 942622"/>
                <a:gd name="connsiteX7" fmla="*/ 3430411 w 6186621"/>
                <a:gd name="connsiteY7" fmla="*/ 385233 h 942622"/>
                <a:gd name="connsiteX8" fmla="*/ 2837744 w 6186621"/>
                <a:gd name="connsiteY8" fmla="*/ 588433 h 942622"/>
                <a:gd name="connsiteX9" fmla="*/ 2499078 w 6186621"/>
                <a:gd name="connsiteY9" fmla="*/ 529167 h 942622"/>
                <a:gd name="connsiteX10" fmla="*/ 1787878 w 6186621"/>
                <a:gd name="connsiteY10" fmla="*/ 613833 h 942622"/>
                <a:gd name="connsiteX11" fmla="*/ 881944 w 6186621"/>
                <a:gd name="connsiteY11" fmla="*/ 808567 h 942622"/>
                <a:gd name="connsiteX12" fmla="*/ 661811 w 6186621"/>
                <a:gd name="connsiteY12" fmla="*/ 673100 h 942622"/>
                <a:gd name="connsiteX13" fmla="*/ 678744 w 6186621"/>
                <a:gd name="connsiteY13" fmla="*/ 690033 h 942622"/>
                <a:gd name="connsiteX14" fmla="*/ 145344 w 6186621"/>
                <a:gd name="connsiteY14" fmla="*/ 148167 h 942622"/>
                <a:gd name="connsiteX15" fmla="*/ 111478 w 6186621"/>
                <a:gd name="connsiteY15" fmla="*/ 114299 h 94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6621" h="942622">
                  <a:moveTo>
                    <a:pt x="6186621" y="204749"/>
                  </a:moveTo>
                  <a:cubicBezTo>
                    <a:pt x="5898048" y="196282"/>
                    <a:pt x="5916134" y="197108"/>
                    <a:pt x="5758744" y="173567"/>
                  </a:cubicBezTo>
                  <a:cubicBezTo>
                    <a:pt x="5601354" y="150026"/>
                    <a:pt x="5384800" y="32456"/>
                    <a:pt x="5242278" y="63500"/>
                  </a:cubicBezTo>
                  <a:cubicBezTo>
                    <a:pt x="5099756" y="94544"/>
                    <a:pt x="4999567" y="242711"/>
                    <a:pt x="4903611" y="359833"/>
                  </a:cubicBezTo>
                  <a:cubicBezTo>
                    <a:pt x="4807655" y="476955"/>
                    <a:pt x="4748388" y="670277"/>
                    <a:pt x="4666544" y="766233"/>
                  </a:cubicBezTo>
                  <a:cubicBezTo>
                    <a:pt x="4584700" y="862189"/>
                    <a:pt x="4555066" y="942622"/>
                    <a:pt x="4412544" y="935567"/>
                  </a:cubicBezTo>
                  <a:cubicBezTo>
                    <a:pt x="4270022" y="928512"/>
                    <a:pt x="3975100" y="815622"/>
                    <a:pt x="3811411" y="723900"/>
                  </a:cubicBezTo>
                  <a:cubicBezTo>
                    <a:pt x="3647722" y="632178"/>
                    <a:pt x="3592689" y="407811"/>
                    <a:pt x="3430411" y="385233"/>
                  </a:cubicBezTo>
                  <a:cubicBezTo>
                    <a:pt x="3268133" y="362655"/>
                    <a:pt x="2992966" y="564444"/>
                    <a:pt x="2837744" y="588433"/>
                  </a:cubicBezTo>
                  <a:cubicBezTo>
                    <a:pt x="2682522" y="612422"/>
                    <a:pt x="2674056" y="524934"/>
                    <a:pt x="2499078" y="529167"/>
                  </a:cubicBezTo>
                  <a:cubicBezTo>
                    <a:pt x="2324100" y="533400"/>
                    <a:pt x="2057400" y="567266"/>
                    <a:pt x="1787878" y="613833"/>
                  </a:cubicBezTo>
                  <a:cubicBezTo>
                    <a:pt x="1518356" y="660400"/>
                    <a:pt x="1069622" y="798689"/>
                    <a:pt x="881944" y="808567"/>
                  </a:cubicBezTo>
                  <a:cubicBezTo>
                    <a:pt x="694266" y="818445"/>
                    <a:pt x="695678" y="692856"/>
                    <a:pt x="661811" y="673100"/>
                  </a:cubicBezTo>
                  <a:cubicBezTo>
                    <a:pt x="627944" y="653344"/>
                    <a:pt x="795866" y="809978"/>
                    <a:pt x="678744" y="690033"/>
                  </a:cubicBezTo>
                  <a:lnTo>
                    <a:pt x="145344" y="148167"/>
                  </a:lnTo>
                  <a:cubicBezTo>
                    <a:pt x="0" y="0"/>
                    <a:pt x="462139" y="487538"/>
                    <a:pt x="111478" y="114299"/>
                  </a:cubicBezTo>
                </a:path>
              </a:pathLst>
            </a:custGeom>
            <a:ln>
              <a:solidFill>
                <a:srgbClr val="FF000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solidFill>
                  <a:srgbClr val="FF0000"/>
                </a:solidFill>
              </a:endParaRPr>
            </a:p>
          </p:txBody>
        </p:sp>
        <p:cxnSp>
          <p:nvCxnSpPr>
            <p:cNvPr id="17" name="Straight Connector 16"/>
            <p:cNvCxnSpPr>
              <a:stCxn id="18" idx="14"/>
              <a:endCxn id="25" idx="0"/>
            </p:cNvCxnSpPr>
            <p:nvPr/>
          </p:nvCxnSpPr>
          <p:spPr>
            <a:xfrm flipH="1" flipV="1">
              <a:off x="2370667" y="3505200"/>
              <a:ext cx="338666" cy="338668"/>
            </a:xfrm>
            <a:prstGeom prst="line">
              <a:avLst/>
            </a:prstGeom>
            <a:ln>
              <a:solidFill>
                <a:srgbClr val="FF0000"/>
              </a:solidFill>
            </a:ln>
          </p:spPr>
          <p:style>
            <a:lnRef idx="3">
              <a:schemeClr val="accent4"/>
            </a:lnRef>
            <a:fillRef idx="0">
              <a:schemeClr val="accent4"/>
            </a:fillRef>
            <a:effectRef idx="2">
              <a:schemeClr val="accent4"/>
            </a:effectRef>
            <a:fontRef idx="minor">
              <a:schemeClr val="tx1"/>
            </a:fontRef>
          </p:style>
        </p:cxnSp>
      </p:grpSp>
      <p:cxnSp>
        <p:nvCxnSpPr>
          <p:cNvPr id="39" name="Straight Connector 38"/>
          <p:cNvCxnSpPr/>
          <p:nvPr/>
        </p:nvCxnSpPr>
        <p:spPr>
          <a:xfrm flipH="1">
            <a:off x="1581138" y="2999678"/>
            <a:ext cx="2335" cy="61046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40" name="TextBox 39"/>
          <p:cNvSpPr txBox="1"/>
          <p:nvPr/>
        </p:nvSpPr>
        <p:spPr>
          <a:xfrm>
            <a:off x="1973766" y="2921620"/>
            <a:ext cx="817853" cy="307777"/>
          </a:xfrm>
          <a:prstGeom prst="rect">
            <a:avLst/>
          </a:prstGeom>
          <a:noFill/>
        </p:spPr>
        <p:txBody>
          <a:bodyPr wrap="none" rtlCol="0">
            <a:spAutoFit/>
          </a:bodyPr>
          <a:lstStyle/>
          <a:p>
            <a:r>
              <a:rPr lang="en-US" sz="1400" b="1" dirty="0" smtClean="0">
                <a:solidFill>
                  <a:srgbClr val="FF0000"/>
                </a:solidFill>
                <a:latin typeface="Century Gothic" pitchFamily="34" charset="0"/>
              </a:rPr>
              <a:t>MILE 14</a:t>
            </a:r>
            <a:endParaRPr lang="en-US" sz="1400" b="1" dirty="0">
              <a:solidFill>
                <a:srgbClr val="FF0000"/>
              </a:solidFill>
              <a:latin typeface="Century Gothic" pitchFamily="34" charset="0"/>
            </a:endParaRPr>
          </a:p>
        </p:txBody>
      </p:sp>
      <p:cxnSp>
        <p:nvCxnSpPr>
          <p:cNvPr id="50" name="Straight Connector 49"/>
          <p:cNvCxnSpPr/>
          <p:nvPr/>
        </p:nvCxnSpPr>
        <p:spPr>
          <a:xfrm flipH="1">
            <a:off x="2676834" y="3958682"/>
            <a:ext cx="2335" cy="6104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51" name="TextBox 50"/>
          <p:cNvSpPr txBox="1"/>
          <p:nvPr/>
        </p:nvSpPr>
        <p:spPr>
          <a:xfrm>
            <a:off x="2259980" y="4512528"/>
            <a:ext cx="817853" cy="307777"/>
          </a:xfrm>
          <a:prstGeom prst="rect">
            <a:avLst/>
          </a:prstGeom>
          <a:noFill/>
        </p:spPr>
        <p:txBody>
          <a:bodyPr wrap="none" rtlCol="0">
            <a:spAutoFit/>
          </a:bodyPr>
          <a:lstStyle/>
          <a:p>
            <a:r>
              <a:rPr lang="en-US" sz="1400" b="1" dirty="0" smtClean="0">
                <a:solidFill>
                  <a:srgbClr val="FF0000"/>
                </a:solidFill>
                <a:latin typeface="Century Gothic" pitchFamily="34" charset="0"/>
              </a:rPr>
              <a:t>MILE 13</a:t>
            </a:r>
            <a:endParaRPr lang="en-US" sz="1400" b="1" dirty="0">
              <a:solidFill>
                <a:srgbClr val="FF0000"/>
              </a:solidFill>
              <a:latin typeface="Century Gothic" pitchFamily="34" charset="0"/>
            </a:endParaRPr>
          </a:p>
        </p:txBody>
      </p:sp>
      <p:sp>
        <p:nvSpPr>
          <p:cNvPr id="38" name="Freeform 37"/>
          <p:cNvSpPr/>
          <p:nvPr/>
        </p:nvSpPr>
        <p:spPr>
          <a:xfrm>
            <a:off x="2568700" y="3703943"/>
            <a:ext cx="6186621" cy="942622"/>
          </a:xfrm>
          <a:custGeom>
            <a:avLst/>
            <a:gdLst>
              <a:gd name="connsiteX0" fmla="*/ 6747933 w 6747933"/>
              <a:gd name="connsiteY0" fmla="*/ 414867 h 1141589"/>
              <a:gd name="connsiteX1" fmla="*/ 5952066 w 6747933"/>
              <a:gd name="connsiteY1" fmla="*/ 372534 h 1141589"/>
              <a:gd name="connsiteX2" fmla="*/ 5435600 w 6747933"/>
              <a:gd name="connsiteY2" fmla="*/ 262467 h 1141589"/>
              <a:gd name="connsiteX3" fmla="*/ 5096933 w 6747933"/>
              <a:gd name="connsiteY3" fmla="*/ 558800 h 1141589"/>
              <a:gd name="connsiteX4" fmla="*/ 4859866 w 6747933"/>
              <a:gd name="connsiteY4" fmla="*/ 965200 h 1141589"/>
              <a:gd name="connsiteX5" fmla="*/ 4605866 w 6747933"/>
              <a:gd name="connsiteY5" fmla="*/ 1134534 h 1141589"/>
              <a:gd name="connsiteX6" fmla="*/ 4004733 w 6747933"/>
              <a:gd name="connsiteY6" fmla="*/ 922867 h 1141589"/>
              <a:gd name="connsiteX7" fmla="*/ 3623733 w 6747933"/>
              <a:gd name="connsiteY7" fmla="*/ 584200 h 1141589"/>
              <a:gd name="connsiteX8" fmla="*/ 3031066 w 6747933"/>
              <a:gd name="connsiteY8" fmla="*/ 787400 h 1141589"/>
              <a:gd name="connsiteX9" fmla="*/ 2692400 w 6747933"/>
              <a:gd name="connsiteY9" fmla="*/ 728134 h 1141589"/>
              <a:gd name="connsiteX10" fmla="*/ 1981200 w 6747933"/>
              <a:gd name="connsiteY10" fmla="*/ 812800 h 1141589"/>
              <a:gd name="connsiteX11" fmla="*/ 1075266 w 6747933"/>
              <a:gd name="connsiteY11" fmla="*/ 1007534 h 1141589"/>
              <a:gd name="connsiteX12" fmla="*/ 880533 w 6747933"/>
              <a:gd name="connsiteY12" fmla="*/ 914400 h 1141589"/>
              <a:gd name="connsiteX13" fmla="*/ 0 w 6747933"/>
              <a:gd name="connsiteY13" fmla="*/ 0 h 1141589"/>
              <a:gd name="connsiteX0" fmla="*/ 6747933 w 6747933"/>
              <a:gd name="connsiteY0" fmla="*/ 414867 h 1141589"/>
              <a:gd name="connsiteX1" fmla="*/ 5952066 w 6747933"/>
              <a:gd name="connsiteY1" fmla="*/ 372534 h 1141589"/>
              <a:gd name="connsiteX2" fmla="*/ 5435600 w 6747933"/>
              <a:gd name="connsiteY2" fmla="*/ 262467 h 1141589"/>
              <a:gd name="connsiteX3" fmla="*/ 5096933 w 6747933"/>
              <a:gd name="connsiteY3" fmla="*/ 558800 h 1141589"/>
              <a:gd name="connsiteX4" fmla="*/ 4859866 w 6747933"/>
              <a:gd name="connsiteY4" fmla="*/ 965200 h 1141589"/>
              <a:gd name="connsiteX5" fmla="*/ 4605866 w 6747933"/>
              <a:gd name="connsiteY5" fmla="*/ 1134534 h 1141589"/>
              <a:gd name="connsiteX6" fmla="*/ 4004733 w 6747933"/>
              <a:gd name="connsiteY6" fmla="*/ 922867 h 1141589"/>
              <a:gd name="connsiteX7" fmla="*/ 3623733 w 6747933"/>
              <a:gd name="connsiteY7" fmla="*/ 584200 h 1141589"/>
              <a:gd name="connsiteX8" fmla="*/ 3031066 w 6747933"/>
              <a:gd name="connsiteY8" fmla="*/ 787400 h 1141589"/>
              <a:gd name="connsiteX9" fmla="*/ 2692400 w 6747933"/>
              <a:gd name="connsiteY9" fmla="*/ 728134 h 1141589"/>
              <a:gd name="connsiteX10" fmla="*/ 1981200 w 6747933"/>
              <a:gd name="connsiteY10" fmla="*/ 812800 h 1141589"/>
              <a:gd name="connsiteX11" fmla="*/ 1075266 w 6747933"/>
              <a:gd name="connsiteY11" fmla="*/ 1007534 h 1141589"/>
              <a:gd name="connsiteX12" fmla="*/ 872066 w 6747933"/>
              <a:gd name="connsiteY12" fmla="*/ 889000 h 1141589"/>
              <a:gd name="connsiteX13" fmla="*/ 880533 w 6747933"/>
              <a:gd name="connsiteY13" fmla="*/ 914400 h 1141589"/>
              <a:gd name="connsiteX14" fmla="*/ 0 w 6747933"/>
              <a:gd name="connsiteY14" fmla="*/ 0 h 1141589"/>
              <a:gd name="connsiteX0" fmla="*/ 6747933 w 6747933"/>
              <a:gd name="connsiteY0" fmla="*/ 414867 h 1141589"/>
              <a:gd name="connsiteX1" fmla="*/ 5952066 w 6747933"/>
              <a:gd name="connsiteY1" fmla="*/ 372534 h 1141589"/>
              <a:gd name="connsiteX2" fmla="*/ 5435600 w 6747933"/>
              <a:gd name="connsiteY2" fmla="*/ 262467 h 1141589"/>
              <a:gd name="connsiteX3" fmla="*/ 5096933 w 6747933"/>
              <a:gd name="connsiteY3" fmla="*/ 558800 h 1141589"/>
              <a:gd name="connsiteX4" fmla="*/ 4859866 w 6747933"/>
              <a:gd name="connsiteY4" fmla="*/ 965200 h 1141589"/>
              <a:gd name="connsiteX5" fmla="*/ 4605866 w 6747933"/>
              <a:gd name="connsiteY5" fmla="*/ 1134534 h 1141589"/>
              <a:gd name="connsiteX6" fmla="*/ 4004733 w 6747933"/>
              <a:gd name="connsiteY6" fmla="*/ 922867 h 1141589"/>
              <a:gd name="connsiteX7" fmla="*/ 3623733 w 6747933"/>
              <a:gd name="connsiteY7" fmla="*/ 584200 h 1141589"/>
              <a:gd name="connsiteX8" fmla="*/ 3031066 w 6747933"/>
              <a:gd name="connsiteY8" fmla="*/ 787400 h 1141589"/>
              <a:gd name="connsiteX9" fmla="*/ 2692400 w 6747933"/>
              <a:gd name="connsiteY9" fmla="*/ 728134 h 1141589"/>
              <a:gd name="connsiteX10" fmla="*/ 1981200 w 6747933"/>
              <a:gd name="connsiteY10" fmla="*/ 812800 h 1141589"/>
              <a:gd name="connsiteX11" fmla="*/ 1075266 w 6747933"/>
              <a:gd name="connsiteY11" fmla="*/ 1007534 h 1141589"/>
              <a:gd name="connsiteX12" fmla="*/ 872066 w 6747933"/>
              <a:gd name="connsiteY12" fmla="*/ 889000 h 1141589"/>
              <a:gd name="connsiteX13" fmla="*/ 152400 w 6747933"/>
              <a:gd name="connsiteY13" fmla="*/ 152400 h 1141589"/>
              <a:gd name="connsiteX14" fmla="*/ 0 w 6747933"/>
              <a:gd name="connsiteY14" fmla="*/ 0 h 1141589"/>
              <a:gd name="connsiteX0" fmla="*/ 6747933 w 6747933"/>
              <a:gd name="connsiteY0" fmla="*/ 414867 h 1141589"/>
              <a:gd name="connsiteX1" fmla="*/ 5952066 w 6747933"/>
              <a:gd name="connsiteY1" fmla="*/ 372534 h 1141589"/>
              <a:gd name="connsiteX2" fmla="*/ 5435600 w 6747933"/>
              <a:gd name="connsiteY2" fmla="*/ 262467 h 1141589"/>
              <a:gd name="connsiteX3" fmla="*/ 5096933 w 6747933"/>
              <a:gd name="connsiteY3" fmla="*/ 558800 h 1141589"/>
              <a:gd name="connsiteX4" fmla="*/ 4859866 w 6747933"/>
              <a:gd name="connsiteY4" fmla="*/ 965200 h 1141589"/>
              <a:gd name="connsiteX5" fmla="*/ 4605866 w 6747933"/>
              <a:gd name="connsiteY5" fmla="*/ 1134534 h 1141589"/>
              <a:gd name="connsiteX6" fmla="*/ 4004733 w 6747933"/>
              <a:gd name="connsiteY6" fmla="*/ 922867 h 1141589"/>
              <a:gd name="connsiteX7" fmla="*/ 3623733 w 6747933"/>
              <a:gd name="connsiteY7" fmla="*/ 584200 h 1141589"/>
              <a:gd name="connsiteX8" fmla="*/ 3031066 w 6747933"/>
              <a:gd name="connsiteY8" fmla="*/ 787400 h 1141589"/>
              <a:gd name="connsiteX9" fmla="*/ 2692400 w 6747933"/>
              <a:gd name="connsiteY9" fmla="*/ 728134 h 1141589"/>
              <a:gd name="connsiteX10" fmla="*/ 1981200 w 6747933"/>
              <a:gd name="connsiteY10" fmla="*/ 812800 h 1141589"/>
              <a:gd name="connsiteX11" fmla="*/ 1075266 w 6747933"/>
              <a:gd name="connsiteY11" fmla="*/ 1007534 h 1141589"/>
              <a:gd name="connsiteX12" fmla="*/ 855133 w 6747933"/>
              <a:gd name="connsiteY12" fmla="*/ 872067 h 1141589"/>
              <a:gd name="connsiteX13" fmla="*/ 872066 w 6747933"/>
              <a:gd name="connsiteY13" fmla="*/ 889000 h 1141589"/>
              <a:gd name="connsiteX14" fmla="*/ 152400 w 6747933"/>
              <a:gd name="connsiteY14" fmla="*/ 152400 h 1141589"/>
              <a:gd name="connsiteX15" fmla="*/ 0 w 6747933"/>
              <a:gd name="connsiteY15" fmla="*/ 0 h 1141589"/>
              <a:gd name="connsiteX0" fmla="*/ 6740877 w 6740877"/>
              <a:gd name="connsiteY0" fmla="*/ 410634 h 1137356"/>
              <a:gd name="connsiteX1" fmla="*/ 5945010 w 6740877"/>
              <a:gd name="connsiteY1" fmla="*/ 368301 h 1137356"/>
              <a:gd name="connsiteX2" fmla="*/ 5428544 w 6740877"/>
              <a:gd name="connsiteY2" fmla="*/ 258234 h 1137356"/>
              <a:gd name="connsiteX3" fmla="*/ 5089877 w 6740877"/>
              <a:gd name="connsiteY3" fmla="*/ 554567 h 1137356"/>
              <a:gd name="connsiteX4" fmla="*/ 4852810 w 6740877"/>
              <a:gd name="connsiteY4" fmla="*/ 960967 h 1137356"/>
              <a:gd name="connsiteX5" fmla="*/ 4598810 w 6740877"/>
              <a:gd name="connsiteY5" fmla="*/ 1130301 h 1137356"/>
              <a:gd name="connsiteX6" fmla="*/ 3997677 w 6740877"/>
              <a:gd name="connsiteY6" fmla="*/ 918634 h 1137356"/>
              <a:gd name="connsiteX7" fmla="*/ 3616677 w 6740877"/>
              <a:gd name="connsiteY7" fmla="*/ 579967 h 1137356"/>
              <a:gd name="connsiteX8" fmla="*/ 3024010 w 6740877"/>
              <a:gd name="connsiteY8" fmla="*/ 783167 h 1137356"/>
              <a:gd name="connsiteX9" fmla="*/ 2685344 w 6740877"/>
              <a:gd name="connsiteY9" fmla="*/ 723901 h 1137356"/>
              <a:gd name="connsiteX10" fmla="*/ 1974144 w 6740877"/>
              <a:gd name="connsiteY10" fmla="*/ 808567 h 1137356"/>
              <a:gd name="connsiteX11" fmla="*/ 1068210 w 6740877"/>
              <a:gd name="connsiteY11" fmla="*/ 1003301 h 1137356"/>
              <a:gd name="connsiteX12" fmla="*/ 848077 w 6740877"/>
              <a:gd name="connsiteY12" fmla="*/ 867834 h 1137356"/>
              <a:gd name="connsiteX13" fmla="*/ 865010 w 6740877"/>
              <a:gd name="connsiteY13" fmla="*/ 884767 h 1137356"/>
              <a:gd name="connsiteX14" fmla="*/ 145344 w 6740877"/>
              <a:gd name="connsiteY14" fmla="*/ 148167 h 1137356"/>
              <a:gd name="connsiteX15" fmla="*/ 297744 w 6740877"/>
              <a:gd name="connsiteY15" fmla="*/ 309033 h 1137356"/>
              <a:gd name="connsiteX0" fmla="*/ 6554611 w 6554611"/>
              <a:gd name="connsiteY0" fmla="*/ 215900 h 942622"/>
              <a:gd name="connsiteX1" fmla="*/ 5758744 w 6554611"/>
              <a:gd name="connsiteY1" fmla="*/ 173567 h 942622"/>
              <a:gd name="connsiteX2" fmla="*/ 5242278 w 6554611"/>
              <a:gd name="connsiteY2" fmla="*/ 63500 h 942622"/>
              <a:gd name="connsiteX3" fmla="*/ 4903611 w 6554611"/>
              <a:gd name="connsiteY3" fmla="*/ 359833 h 942622"/>
              <a:gd name="connsiteX4" fmla="*/ 4666544 w 6554611"/>
              <a:gd name="connsiteY4" fmla="*/ 766233 h 942622"/>
              <a:gd name="connsiteX5" fmla="*/ 4412544 w 6554611"/>
              <a:gd name="connsiteY5" fmla="*/ 935567 h 942622"/>
              <a:gd name="connsiteX6" fmla="*/ 3811411 w 6554611"/>
              <a:gd name="connsiteY6" fmla="*/ 723900 h 942622"/>
              <a:gd name="connsiteX7" fmla="*/ 3430411 w 6554611"/>
              <a:gd name="connsiteY7" fmla="*/ 385233 h 942622"/>
              <a:gd name="connsiteX8" fmla="*/ 2837744 w 6554611"/>
              <a:gd name="connsiteY8" fmla="*/ 588433 h 942622"/>
              <a:gd name="connsiteX9" fmla="*/ 2499078 w 6554611"/>
              <a:gd name="connsiteY9" fmla="*/ 529167 h 942622"/>
              <a:gd name="connsiteX10" fmla="*/ 1787878 w 6554611"/>
              <a:gd name="connsiteY10" fmla="*/ 613833 h 942622"/>
              <a:gd name="connsiteX11" fmla="*/ 881944 w 6554611"/>
              <a:gd name="connsiteY11" fmla="*/ 808567 h 942622"/>
              <a:gd name="connsiteX12" fmla="*/ 661811 w 6554611"/>
              <a:gd name="connsiteY12" fmla="*/ 673100 h 942622"/>
              <a:gd name="connsiteX13" fmla="*/ 678744 w 6554611"/>
              <a:gd name="connsiteY13" fmla="*/ 690033 h 942622"/>
              <a:gd name="connsiteX14" fmla="*/ 145344 w 6554611"/>
              <a:gd name="connsiteY14" fmla="*/ 148167 h 942622"/>
              <a:gd name="connsiteX15" fmla="*/ 111478 w 6554611"/>
              <a:gd name="connsiteY15" fmla="*/ 114299 h 942622"/>
              <a:gd name="connsiteX0" fmla="*/ 6186621 w 6186621"/>
              <a:gd name="connsiteY0" fmla="*/ 204749 h 942622"/>
              <a:gd name="connsiteX1" fmla="*/ 5758744 w 6186621"/>
              <a:gd name="connsiteY1" fmla="*/ 173567 h 942622"/>
              <a:gd name="connsiteX2" fmla="*/ 5242278 w 6186621"/>
              <a:gd name="connsiteY2" fmla="*/ 63500 h 942622"/>
              <a:gd name="connsiteX3" fmla="*/ 4903611 w 6186621"/>
              <a:gd name="connsiteY3" fmla="*/ 359833 h 942622"/>
              <a:gd name="connsiteX4" fmla="*/ 4666544 w 6186621"/>
              <a:gd name="connsiteY4" fmla="*/ 766233 h 942622"/>
              <a:gd name="connsiteX5" fmla="*/ 4412544 w 6186621"/>
              <a:gd name="connsiteY5" fmla="*/ 935567 h 942622"/>
              <a:gd name="connsiteX6" fmla="*/ 3811411 w 6186621"/>
              <a:gd name="connsiteY6" fmla="*/ 723900 h 942622"/>
              <a:gd name="connsiteX7" fmla="*/ 3430411 w 6186621"/>
              <a:gd name="connsiteY7" fmla="*/ 385233 h 942622"/>
              <a:gd name="connsiteX8" fmla="*/ 2837744 w 6186621"/>
              <a:gd name="connsiteY8" fmla="*/ 588433 h 942622"/>
              <a:gd name="connsiteX9" fmla="*/ 2499078 w 6186621"/>
              <a:gd name="connsiteY9" fmla="*/ 529167 h 942622"/>
              <a:gd name="connsiteX10" fmla="*/ 1787878 w 6186621"/>
              <a:gd name="connsiteY10" fmla="*/ 613833 h 942622"/>
              <a:gd name="connsiteX11" fmla="*/ 881944 w 6186621"/>
              <a:gd name="connsiteY11" fmla="*/ 808567 h 942622"/>
              <a:gd name="connsiteX12" fmla="*/ 661811 w 6186621"/>
              <a:gd name="connsiteY12" fmla="*/ 673100 h 942622"/>
              <a:gd name="connsiteX13" fmla="*/ 678744 w 6186621"/>
              <a:gd name="connsiteY13" fmla="*/ 690033 h 942622"/>
              <a:gd name="connsiteX14" fmla="*/ 145344 w 6186621"/>
              <a:gd name="connsiteY14" fmla="*/ 148167 h 942622"/>
              <a:gd name="connsiteX15" fmla="*/ 111478 w 6186621"/>
              <a:gd name="connsiteY15" fmla="*/ 114299 h 94262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6186621" h="942622">
                <a:moveTo>
                  <a:pt x="6186621" y="204749"/>
                </a:moveTo>
                <a:cubicBezTo>
                  <a:pt x="5898048" y="196282"/>
                  <a:pt x="5916134" y="197108"/>
                  <a:pt x="5758744" y="173567"/>
                </a:cubicBezTo>
                <a:cubicBezTo>
                  <a:pt x="5601354" y="150026"/>
                  <a:pt x="5384800" y="32456"/>
                  <a:pt x="5242278" y="63500"/>
                </a:cubicBezTo>
                <a:cubicBezTo>
                  <a:pt x="5099756" y="94544"/>
                  <a:pt x="4999567" y="242711"/>
                  <a:pt x="4903611" y="359833"/>
                </a:cubicBezTo>
                <a:cubicBezTo>
                  <a:pt x="4807655" y="476955"/>
                  <a:pt x="4748388" y="670277"/>
                  <a:pt x="4666544" y="766233"/>
                </a:cubicBezTo>
                <a:cubicBezTo>
                  <a:pt x="4584700" y="862189"/>
                  <a:pt x="4555066" y="942622"/>
                  <a:pt x="4412544" y="935567"/>
                </a:cubicBezTo>
                <a:cubicBezTo>
                  <a:pt x="4270022" y="928512"/>
                  <a:pt x="3975100" y="815622"/>
                  <a:pt x="3811411" y="723900"/>
                </a:cubicBezTo>
                <a:cubicBezTo>
                  <a:pt x="3647722" y="632178"/>
                  <a:pt x="3592689" y="407811"/>
                  <a:pt x="3430411" y="385233"/>
                </a:cubicBezTo>
                <a:cubicBezTo>
                  <a:pt x="3268133" y="362655"/>
                  <a:pt x="2992966" y="564444"/>
                  <a:pt x="2837744" y="588433"/>
                </a:cubicBezTo>
                <a:cubicBezTo>
                  <a:pt x="2682522" y="612422"/>
                  <a:pt x="2674056" y="524934"/>
                  <a:pt x="2499078" y="529167"/>
                </a:cubicBezTo>
                <a:cubicBezTo>
                  <a:pt x="2324100" y="533400"/>
                  <a:pt x="2057400" y="567266"/>
                  <a:pt x="1787878" y="613833"/>
                </a:cubicBezTo>
                <a:cubicBezTo>
                  <a:pt x="1518356" y="660400"/>
                  <a:pt x="1069622" y="798689"/>
                  <a:pt x="881944" y="808567"/>
                </a:cubicBezTo>
                <a:cubicBezTo>
                  <a:pt x="694266" y="818445"/>
                  <a:pt x="695678" y="692856"/>
                  <a:pt x="661811" y="673100"/>
                </a:cubicBezTo>
                <a:cubicBezTo>
                  <a:pt x="627944" y="653344"/>
                  <a:pt x="795866" y="809978"/>
                  <a:pt x="678744" y="690033"/>
                </a:cubicBezTo>
                <a:lnTo>
                  <a:pt x="145344" y="148167"/>
                </a:lnTo>
                <a:cubicBezTo>
                  <a:pt x="0" y="0"/>
                  <a:pt x="462139" y="487538"/>
                  <a:pt x="111478" y="114299"/>
                </a:cubicBezTo>
              </a:path>
            </a:pathLst>
          </a:custGeom>
          <a:ln>
            <a:solidFill>
              <a:srgbClr val="FF0000"/>
            </a:solidFill>
          </a:ln>
        </p:spPr>
        <p:style>
          <a:lnRef idx="3">
            <a:schemeClr val="accent3"/>
          </a:lnRef>
          <a:fillRef idx="0">
            <a:schemeClr val="accent3"/>
          </a:fillRef>
          <a:effectRef idx="2">
            <a:schemeClr val="accent3"/>
          </a:effectRef>
          <a:fontRef idx="minor">
            <a:schemeClr val="tx1"/>
          </a:fontRef>
        </p:style>
        <p:txBody>
          <a:bodyPr rtlCol="0" anchor="ctr"/>
          <a:lstStyle/>
          <a:p>
            <a:pPr algn="ctr"/>
            <a:endParaRPr lang="en-US" dirty="0">
              <a:solidFill>
                <a:srgbClr val="FF0000"/>
              </a:solidFill>
            </a:endParaRPr>
          </a:p>
        </p:txBody>
      </p:sp>
      <p:grpSp>
        <p:nvGrpSpPr>
          <p:cNvPr id="3" name="Group 52"/>
          <p:cNvGrpSpPr/>
          <p:nvPr/>
        </p:nvGrpSpPr>
        <p:grpSpPr>
          <a:xfrm>
            <a:off x="44604" y="3289045"/>
            <a:ext cx="8572778" cy="2291962"/>
            <a:chOff x="38149" y="4192294"/>
            <a:chExt cx="8572778" cy="2291962"/>
          </a:xfrm>
        </p:grpSpPr>
        <p:sp>
          <p:nvSpPr>
            <p:cNvPr id="29" name="TextBox 28"/>
            <p:cNvSpPr txBox="1"/>
            <p:nvPr/>
          </p:nvSpPr>
          <p:spPr>
            <a:xfrm>
              <a:off x="3746228" y="4527969"/>
              <a:ext cx="1165123" cy="553998"/>
            </a:xfrm>
            <a:prstGeom prst="rect">
              <a:avLst/>
            </a:prstGeom>
            <a:noFill/>
          </p:spPr>
          <p:txBody>
            <a:bodyPr wrap="square" rtlCol="0">
              <a:spAutoFit/>
            </a:bodyPr>
            <a:lstStyle/>
            <a:p>
              <a:pPr algn="ctr">
                <a:lnSpc>
                  <a:spcPts val="1200"/>
                </a:lnSpc>
              </a:pP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JPA BLOUNT ISLAND</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TERMINALS</a:t>
              </a:r>
              <a:endParaRPr lang="en-US" sz="1200" b="1" dirty="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endParaRPr>
            </a:p>
          </p:txBody>
        </p:sp>
        <p:sp>
          <p:nvSpPr>
            <p:cNvPr id="30" name="TextBox 29"/>
            <p:cNvSpPr txBox="1"/>
            <p:nvPr/>
          </p:nvSpPr>
          <p:spPr>
            <a:xfrm>
              <a:off x="7445804" y="4896344"/>
              <a:ext cx="1165123" cy="553998"/>
            </a:xfrm>
            <a:prstGeom prst="rect">
              <a:avLst/>
            </a:prstGeom>
            <a:noFill/>
          </p:spPr>
          <p:txBody>
            <a:bodyPr wrap="square" rtlCol="0">
              <a:spAutoFit/>
            </a:bodyPr>
            <a:lstStyle/>
            <a:p>
              <a:pPr algn="ctr">
                <a:lnSpc>
                  <a:spcPts val="1200"/>
                </a:lnSpc>
              </a:pP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MAYPORT</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NAVY TERMINALS</a:t>
              </a:r>
              <a:endParaRPr lang="en-US" sz="1200" b="1" dirty="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endParaRPr>
            </a:p>
          </p:txBody>
        </p:sp>
        <p:sp>
          <p:nvSpPr>
            <p:cNvPr id="34" name="TextBox 33"/>
            <p:cNvSpPr txBox="1"/>
            <p:nvPr/>
          </p:nvSpPr>
          <p:spPr>
            <a:xfrm>
              <a:off x="756926" y="4195420"/>
              <a:ext cx="1165123" cy="400110"/>
            </a:xfrm>
            <a:prstGeom prst="rect">
              <a:avLst/>
            </a:prstGeom>
            <a:noFill/>
          </p:spPr>
          <p:txBody>
            <a:bodyPr wrap="square" rtlCol="0">
              <a:spAutoFit/>
            </a:bodyPr>
            <a:lstStyle/>
            <a:p>
              <a:pPr algn="ctr">
                <a:lnSpc>
                  <a:spcPts val="1200"/>
                </a:lnSpc>
              </a:pP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OIL</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TERMINALS</a:t>
              </a:r>
              <a:endParaRPr lang="en-US" sz="1200" b="1" dirty="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endParaRPr>
            </a:p>
          </p:txBody>
        </p:sp>
        <p:sp>
          <p:nvSpPr>
            <p:cNvPr id="35" name="TextBox 34"/>
            <p:cNvSpPr txBox="1"/>
            <p:nvPr/>
          </p:nvSpPr>
          <p:spPr>
            <a:xfrm>
              <a:off x="357032" y="4529133"/>
              <a:ext cx="1165123" cy="400110"/>
            </a:xfrm>
            <a:prstGeom prst="rect">
              <a:avLst/>
            </a:prstGeom>
            <a:noFill/>
          </p:spPr>
          <p:txBody>
            <a:bodyPr wrap="square" rtlCol="0">
              <a:spAutoFit/>
            </a:bodyPr>
            <a:lstStyle/>
            <a:p>
              <a:pPr algn="ctr">
                <a:lnSpc>
                  <a:spcPts val="1200"/>
                </a:lnSpc>
              </a:pP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U.S. NAVY</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TERMINALS</a:t>
              </a:r>
              <a:endParaRPr lang="en-US" sz="1200" b="1" dirty="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endParaRPr>
            </a:p>
          </p:txBody>
        </p:sp>
        <p:sp>
          <p:nvSpPr>
            <p:cNvPr id="36" name="TextBox 35"/>
            <p:cNvSpPr txBox="1"/>
            <p:nvPr/>
          </p:nvSpPr>
          <p:spPr>
            <a:xfrm>
              <a:off x="38149" y="5415908"/>
              <a:ext cx="1165123" cy="400110"/>
            </a:xfrm>
            <a:prstGeom prst="rect">
              <a:avLst/>
            </a:prstGeom>
            <a:noFill/>
          </p:spPr>
          <p:txBody>
            <a:bodyPr wrap="square" rtlCol="0">
              <a:spAutoFit/>
            </a:bodyPr>
            <a:lstStyle/>
            <a:p>
              <a:pPr algn="ctr">
                <a:lnSpc>
                  <a:spcPts val="1200"/>
                </a:lnSpc>
              </a:pP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OIL</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TERMINALS</a:t>
              </a:r>
              <a:endParaRPr lang="en-US" sz="1200" b="1" dirty="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endParaRPr>
            </a:p>
          </p:txBody>
        </p:sp>
        <p:sp>
          <p:nvSpPr>
            <p:cNvPr id="37" name="TextBox 36"/>
            <p:cNvSpPr txBox="1"/>
            <p:nvPr/>
          </p:nvSpPr>
          <p:spPr>
            <a:xfrm>
              <a:off x="250278" y="5930258"/>
              <a:ext cx="1165123" cy="553998"/>
            </a:xfrm>
            <a:prstGeom prst="rect">
              <a:avLst/>
            </a:prstGeom>
            <a:noFill/>
          </p:spPr>
          <p:txBody>
            <a:bodyPr wrap="square" rtlCol="0">
              <a:spAutoFit/>
            </a:bodyPr>
            <a:lstStyle/>
            <a:p>
              <a:pPr algn="ctr">
                <a:lnSpc>
                  <a:spcPts val="1200"/>
                </a:lnSpc>
              </a:pP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JPA</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TALLEYRAND</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TERMINALS</a:t>
              </a:r>
              <a:endParaRPr lang="en-US" sz="1200" b="1" dirty="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endParaRPr>
            </a:p>
          </p:txBody>
        </p:sp>
        <p:sp>
          <p:nvSpPr>
            <p:cNvPr id="33" name="TextBox 32"/>
            <p:cNvSpPr txBox="1"/>
            <p:nvPr/>
          </p:nvSpPr>
          <p:spPr>
            <a:xfrm>
              <a:off x="2741147" y="4920608"/>
              <a:ext cx="1165123" cy="400110"/>
            </a:xfrm>
            <a:prstGeom prst="rect">
              <a:avLst/>
            </a:prstGeom>
            <a:noFill/>
          </p:spPr>
          <p:txBody>
            <a:bodyPr wrap="square" rtlCol="0">
              <a:spAutoFit/>
            </a:bodyPr>
            <a:lstStyle/>
            <a:p>
              <a:pPr algn="ctr">
                <a:lnSpc>
                  <a:spcPts val="1200"/>
                </a:lnSpc>
              </a:pP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JPA BULK</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TERMINALS</a:t>
              </a:r>
              <a:endParaRPr lang="en-US" sz="1200" b="1" dirty="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endParaRPr>
            </a:p>
          </p:txBody>
        </p:sp>
        <p:sp>
          <p:nvSpPr>
            <p:cNvPr id="32" name="TextBox 31"/>
            <p:cNvSpPr txBox="1"/>
            <p:nvPr/>
          </p:nvSpPr>
          <p:spPr>
            <a:xfrm>
              <a:off x="2388722" y="4502903"/>
              <a:ext cx="1165123" cy="400110"/>
            </a:xfrm>
            <a:prstGeom prst="rect">
              <a:avLst/>
            </a:prstGeom>
            <a:noFill/>
          </p:spPr>
          <p:txBody>
            <a:bodyPr wrap="square" rtlCol="0">
              <a:spAutoFit/>
            </a:bodyPr>
            <a:lstStyle/>
            <a:p>
              <a:pPr algn="ctr">
                <a:lnSpc>
                  <a:spcPts val="1200"/>
                </a:lnSpc>
              </a:pP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MOL</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TERMINALS</a:t>
              </a:r>
              <a:endParaRPr lang="en-US" sz="1200" b="1" dirty="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endParaRPr>
            </a:p>
          </p:txBody>
        </p:sp>
        <p:sp>
          <p:nvSpPr>
            <p:cNvPr id="31" name="TextBox 30"/>
            <p:cNvSpPr txBox="1"/>
            <p:nvPr/>
          </p:nvSpPr>
          <p:spPr>
            <a:xfrm>
              <a:off x="2860130" y="4192294"/>
              <a:ext cx="1165123" cy="400110"/>
            </a:xfrm>
            <a:prstGeom prst="rect">
              <a:avLst/>
            </a:prstGeom>
            <a:noFill/>
          </p:spPr>
          <p:txBody>
            <a:bodyPr wrap="square" rtlCol="0">
              <a:spAutoFit/>
            </a:bodyPr>
            <a:lstStyle/>
            <a:p>
              <a:pPr algn="ctr">
                <a:lnSpc>
                  <a:spcPts val="1200"/>
                </a:lnSpc>
              </a:pP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JEA</a:t>
              </a:r>
              <a:b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br>
              <a:r>
                <a:rPr lang="en-US" sz="1200" b="1" dirty="0" smtClean="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rPr>
                <a:t>TERMINALS</a:t>
              </a:r>
              <a:endParaRPr lang="en-US" sz="1200" b="1" dirty="0">
                <a:ln w="635">
                  <a:noFill/>
                  <a:prstDash val="solid"/>
                  <a:miter lim="800000"/>
                </a:ln>
                <a:solidFill>
                  <a:schemeClr val="bg1"/>
                </a:solidFill>
                <a:effectLst>
                  <a:glow rad="101600">
                    <a:schemeClr val="tx2">
                      <a:alpha val="60000"/>
                    </a:schemeClr>
                  </a:glow>
                  <a:outerShdw blurRad="25500" dist="23000" dir="7020000" algn="tl">
                    <a:srgbClr val="000000">
                      <a:alpha val="50000"/>
                    </a:srgbClr>
                  </a:outerShdw>
                </a:effectLst>
                <a:latin typeface="Century Gothic" pitchFamily="34" charset="0"/>
              </a:endParaRPr>
            </a:p>
          </p:txBody>
        </p:sp>
      </p:grpSp>
      <p:cxnSp>
        <p:nvCxnSpPr>
          <p:cNvPr id="48" name="Straight Connector 47"/>
          <p:cNvCxnSpPr/>
          <p:nvPr/>
        </p:nvCxnSpPr>
        <p:spPr>
          <a:xfrm flipH="1">
            <a:off x="2368317" y="3181814"/>
            <a:ext cx="2335" cy="61046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41" name="Picture 2" descr="http://rila.multiview.com/userlogo/rila/421071v3v1.jpg"/>
          <p:cNvPicPr>
            <a:picLocks noChangeAspect="1" noChangeArrowheads="1"/>
          </p:cNvPicPr>
          <p:nvPr/>
        </p:nvPicPr>
        <p:blipFill>
          <a:blip r:embed="rId5" cstate="print"/>
          <a:srcRect l="6711" t="22101" r="5377" b="21483"/>
          <a:stretch>
            <a:fillRect/>
          </a:stretch>
        </p:blipFill>
        <p:spPr bwMode="auto">
          <a:xfrm>
            <a:off x="107575" y="5952565"/>
            <a:ext cx="1517699" cy="484095"/>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right)">
                                      <p:cBhvr>
                                        <p:cTn id="7" dur="20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up)">
                                      <p:cBhvr>
                                        <p:cTn id="12" dur="20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down)">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xit" presetSubtype="0" fill="hold" grpId="1" nodeType="clickEffect">
                                  <p:stCondLst>
                                    <p:cond delay="0"/>
                                  </p:stCondLst>
                                  <p:childTnLst>
                                    <p:set>
                                      <p:cBhvr>
                                        <p:cTn id="21" dur="1" fill="hold">
                                          <p:stCondLst>
                                            <p:cond delay="0"/>
                                          </p:stCondLst>
                                        </p:cTn>
                                        <p:tgtEl>
                                          <p:spTgt spid="25"/>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 presetClass="exit" presetSubtype="0" fill="hold" nodeType="clickEffect">
                                  <p:stCondLst>
                                    <p:cond delay="0"/>
                                  </p:stCondLst>
                                  <p:childTnLst>
                                    <p:set>
                                      <p:cBhvr>
                                        <p:cTn id="25" dur="1" fill="hold">
                                          <p:stCondLst>
                                            <p:cond delay="0"/>
                                          </p:stCondLst>
                                        </p:cTn>
                                        <p:tgtEl>
                                          <p:spTgt spid="21"/>
                                        </p:tgtEl>
                                        <p:attrNameLst>
                                          <p:attrName>style.visibility</p:attrName>
                                        </p:attrNameLst>
                                      </p:cBhvr>
                                      <p:to>
                                        <p:strVal val="hidden"/>
                                      </p:to>
                                    </p:set>
                                  </p:childTnLst>
                                </p:cTn>
                              </p:par>
                            </p:childTnLst>
                          </p:cTn>
                        </p:par>
                      </p:childTnLst>
                    </p:cTn>
                  </p:par>
                  <p:par>
                    <p:cTn id="26" fill="hold">
                      <p:stCondLst>
                        <p:cond delay="indefinite"/>
                      </p:stCondLst>
                      <p:childTnLst>
                        <p:par>
                          <p:cTn id="27" fill="hold">
                            <p:stCondLst>
                              <p:cond delay="0"/>
                            </p:stCondLst>
                            <p:childTnLst>
                              <p:par>
                                <p:cTn id="28" presetID="1" presetClass="exit" presetSubtype="0" fill="hold" nodeType="clickEffect">
                                  <p:stCondLst>
                                    <p:cond delay="0"/>
                                  </p:stCondLst>
                                  <p:childTnLst>
                                    <p:set>
                                      <p:cBhvr>
                                        <p:cTn id="29" dur="1" fill="hold">
                                          <p:stCondLst>
                                            <p:cond delay="0"/>
                                          </p:stCondLst>
                                        </p:cTn>
                                        <p:tgtEl>
                                          <p:spTgt spid="2"/>
                                        </p:tgtEl>
                                        <p:attrNameLst>
                                          <p:attrName>style.visibility</p:attrName>
                                        </p:attrNameLst>
                                      </p:cBhvr>
                                      <p:to>
                                        <p:strVal val="hidden"/>
                                      </p:to>
                                    </p:set>
                                  </p:childTnLst>
                                </p:cTn>
                              </p:par>
                              <p:par>
                                <p:cTn id="30" presetID="1" presetClass="entr" presetSubtype="0" fill="hold" grpId="0" nodeType="withEffect">
                                  <p:stCondLst>
                                    <p:cond delay="0"/>
                                  </p:stCondLst>
                                  <p:childTnLst>
                                    <p:set>
                                      <p:cBhvr>
                                        <p:cTn id="31"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5" grpId="1" animBg="1"/>
      <p:bldP spid="3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22"/>
          <p:cNvSpPr>
            <a:spLocks noChangeArrowheads="1"/>
          </p:cNvSpPr>
          <p:nvPr/>
        </p:nvSpPr>
        <p:spPr bwMode="auto">
          <a:xfrm>
            <a:off x="0" y="6510338"/>
            <a:ext cx="9144000" cy="376237"/>
          </a:xfrm>
          <a:prstGeom prst="rect">
            <a:avLst/>
          </a:prstGeom>
          <a:solidFill>
            <a:srgbClr val="000000"/>
          </a:solidFill>
          <a:ln w="9525">
            <a:solidFill>
              <a:srgbClr val="000000"/>
            </a:solidFill>
            <a:miter lim="800000"/>
            <a:headEnd/>
            <a:tailEnd/>
          </a:ln>
        </p:spPr>
        <p:txBody>
          <a:bodyPr anchor="ctr">
            <a:spAutoFit/>
          </a:bodyPr>
          <a:lstStyle/>
          <a:p>
            <a:pPr fontAlgn="auto">
              <a:spcBef>
                <a:spcPts val="0"/>
              </a:spcBef>
              <a:spcAft>
                <a:spcPts val="0"/>
              </a:spcAft>
              <a:defRPr/>
            </a:pPr>
            <a:endParaRPr lang="en-US" kern="0" dirty="0">
              <a:solidFill>
                <a:sysClr val="windowText" lastClr="000000"/>
              </a:solidFill>
              <a:latin typeface="+mn-lt"/>
            </a:endParaRPr>
          </a:p>
        </p:txBody>
      </p:sp>
      <p:sp>
        <p:nvSpPr>
          <p:cNvPr id="33" name="Rectangle 23"/>
          <p:cNvSpPr>
            <a:spLocks noChangeArrowheads="1"/>
          </p:cNvSpPr>
          <p:nvPr/>
        </p:nvSpPr>
        <p:spPr bwMode="auto">
          <a:xfrm>
            <a:off x="0" y="6529388"/>
            <a:ext cx="3781425" cy="366712"/>
          </a:xfrm>
          <a:prstGeom prst="rect">
            <a:avLst/>
          </a:prstGeom>
          <a:noFill/>
          <a:ln w="9525">
            <a:noFill/>
            <a:miter lim="800000"/>
            <a:headEnd/>
            <a:tailEnd/>
          </a:ln>
          <a:effectLst/>
        </p:spPr>
        <p:txBody>
          <a:bodyPr>
            <a:spAutoFit/>
          </a:bodyPr>
          <a:lstStyle/>
          <a:p>
            <a:pPr fontAlgn="auto">
              <a:spcBef>
                <a:spcPts val="0"/>
              </a:spcBef>
              <a:spcAft>
                <a:spcPts val="0"/>
              </a:spcAft>
              <a:defRPr/>
            </a:pPr>
            <a:r>
              <a:rPr lang="en-US" kern="0" dirty="0">
                <a:solidFill>
                  <a:srgbClr val="FFFFFF"/>
                </a:solidFill>
                <a:latin typeface="+mn-lt"/>
              </a:rPr>
              <a:t>BUILDING STRONG</a:t>
            </a:r>
            <a:r>
              <a:rPr lang="en-US" sz="900" kern="0" dirty="0">
                <a:solidFill>
                  <a:srgbClr val="FFFFFF"/>
                </a:solidFill>
                <a:latin typeface="+mn-lt"/>
              </a:rPr>
              <a:t>®</a:t>
            </a:r>
            <a:endParaRPr lang="en-US" kern="0" dirty="0">
              <a:solidFill>
                <a:srgbClr val="FFFFFF"/>
              </a:solidFill>
              <a:latin typeface="+mn-lt"/>
            </a:endParaRPr>
          </a:p>
        </p:txBody>
      </p:sp>
      <p:sp>
        <p:nvSpPr>
          <p:cNvPr id="34" name="Text Box 11"/>
          <p:cNvSpPr txBox="1">
            <a:spLocks noChangeArrowheads="1"/>
          </p:cNvSpPr>
          <p:nvPr/>
        </p:nvSpPr>
        <p:spPr bwMode="auto">
          <a:xfrm>
            <a:off x="4105275" y="6591300"/>
            <a:ext cx="5038725" cy="257175"/>
          </a:xfrm>
          <a:prstGeom prst="rect">
            <a:avLst/>
          </a:prstGeom>
          <a:noFill/>
          <a:ln w="9525">
            <a:noFill/>
            <a:miter lim="800000"/>
            <a:headEnd/>
            <a:tailEnd/>
          </a:ln>
          <a:effectLst/>
        </p:spPr>
        <p:txBody>
          <a:bodyPr>
            <a:spAutoFit/>
          </a:bodyPr>
          <a:lstStyle/>
          <a:p>
            <a:pPr algn="r" fontAlgn="auto">
              <a:lnSpc>
                <a:spcPct val="90000"/>
              </a:lnSpc>
              <a:spcAft>
                <a:spcPts val="0"/>
              </a:spcAft>
              <a:defRPr/>
            </a:pPr>
            <a:r>
              <a:rPr lang="en-US" sz="1200" kern="0" dirty="0">
                <a:solidFill>
                  <a:srgbClr val="FFFFFF"/>
                </a:solidFill>
              </a:rPr>
              <a:t>US ARMY CORPS OF ENGINEERS | Jacksonville District</a:t>
            </a:r>
          </a:p>
        </p:txBody>
      </p:sp>
      <p:pic>
        <p:nvPicPr>
          <p:cNvPr id="16390" name="Picture 10" descr="USACE_logo"/>
          <p:cNvPicPr>
            <a:picLocks noChangeAspect="1" noChangeArrowheads="1"/>
          </p:cNvPicPr>
          <p:nvPr/>
        </p:nvPicPr>
        <p:blipFill>
          <a:blip r:embed="rId3" cstate="print"/>
          <a:srcRect/>
          <a:stretch>
            <a:fillRect/>
          </a:stretch>
        </p:blipFill>
        <p:spPr bwMode="auto">
          <a:xfrm>
            <a:off x="8305800" y="5916329"/>
            <a:ext cx="838200" cy="573088"/>
          </a:xfrm>
          <a:prstGeom prst="rect">
            <a:avLst/>
          </a:prstGeom>
          <a:noFill/>
          <a:ln w="9525">
            <a:noFill/>
            <a:miter lim="800000"/>
            <a:headEnd/>
            <a:tailEnd/>
          </a:ln>
        </p:spPr>
      </p:pic>
      <p:sp>
        <p:nvSpPr>
          <p:cNvPr id="16392" name="Rectangle 2"/>
          <p:cNvSpPr>
            <a:spLocks noChangeArrowheads="1"/>
          </p:cNvSpPr>
          <p:nvPr/>
        </p:nvSpPr>
        <p:spPr bwMode="auto">
          <a:xfrm>
            <a:off x="0" y="334991"/>
            <a:ext cx="9144000" cy="422275"/>
          </a:xfrm>
          <a:prstGeom prst="rect">
            <a:avLst/>
          </a:prstGeom>
          <a:noFill/>
          <a:ln w="9525">
            <a:noFill/>
            <a:miter lim="800000"/>
            <a:headEnd/>
            <a:tailEnd/>
          </a:ln>
        </p:spPr>
        <p:txBody>
          <a:bodyPr anchor="ctr"/>
          <a:lstStyle/>
          <a:p>
            <a:pPr algn="ctr"/>
            <a:r>
              <a:rPr lang="en-US" sz="3600" b="1" dirty="0" smtClean="0">
                <a:latin typeface="Tahoma" pitchFamily="34" charset="0"/>
                <a:ea typeface="Tahoma" pitchFamily="34" charset="0"/>
                <a:cs typeface="Tahoma" pitchFamily="34" charset="0"/>
              </a:rPr>
              <a:t>DISCUSSION ON CHANNEL DEPTHS</a:t>
            </a:r>
            <a:endParaRPr lang="en-US" sz="3600" b="1" dirty="0">
              <a:latin typeface="Tahoma" pitchFamily="34" charset="0"/>
              <a:ea typeface="Tahoma" pitchFamily="34" charset="0"/>
              <a:cs typeface="Tahoma" pitchFamily="34" charset="0"/>
            </a:endParaRPr>
          </a:p>
        </p:txBody>
      </p:sp>
      <p:sp>
        <p:nvSpPr>
          <p:cNvPr id="12" name="Rectangle 3"/>
          <p:cNvSpPr txBox="1">
            <a:spLocks noChangeArrowheads="1"/>
          </p:cNvSpPr>
          <p:nvPr/>
        </p:nvSpPr>
        <p:spPr bwMode="auto">
          <a:xfrm>
            <a:off x="562535" y="1098666"/>
            <a:ext cx="8572500" cy="4927274"/>
          </a:xfrm>
          <a:prstGeom prst="rect">
            <a:avLst/>
          </a:prstGeom>
          <a:noFill/>
          <a:ln w="9525">
            <a:noFill/>
            <a:miter lim="800000"/>
            <a:headEnd/>
            <a:tailEnd/>
          </a:ln>
        </p:spPr>
        <p:txBody>
          <a:bodyPr/>
          <a:lstStyle/>
          <a:p>
            <a:pPr marL="342900" indent="-342900">
              <a:lnSpc>
                <a:spcPts val="3100"/>
              </a:lnSpc>
              <a:spcBef>
                <a:spcPct val="20000"/>
              </a:spcBef>
              <a:buSzPct val="120000"/>
              <a:defRPr/>
            </a:pPr>
            <a:r>
              <a:rPr lang="en-US" sz="2800" b="1" u="sng" kern="0" dirty="0" smtClean="0">
                <a:latin typeface="Tahoma" pitchFamily="34" charset="0"/>
                <a:ea typeface="Tahoma" pitchFamily="34" charset="0"/>
                <a:cs typeface="Tahoma" pitchFamily="34" charset="0"/>
              </a:rPr>
              <a:t>USACE  Recommended Depth – 45 feet</a:t>
            </a:r>
          </a:p>
          <a:p>
            <a:pPr marL="800100" lvl="1" indent="-342900">
              <a:lnSpc>
                <a:spcPts val="3100"/>
              </a:lnSpc>
              <a:spcBef>
                <a:spcPct val="20000"/>
              </a:spcBef>
              <a:buSzPct val="120000"/>
              <a:buFont typeface="Wingdings" pitchFamily="2" charset="2"/>
              <a:buChar char="§"/>
              <a:defRPr/>
            </a:pPr>
            <a:r>
              <a:rPr lang="en-US" sz="2300" kern="0" dirty="0" smtClean="0">
                <a:latin typeface="Tahoma" pitchFamily="34" charset="0"/>
                <a:ea typeface="Tahoma" pitchFamily="34" charset="0"/>
                <a:cs typeface="Tahoma" pitchFamily="34" charset="0"/>
              </a:rPr>
              <a:t>Provides transition to larger vessels</a:t>
            </a:r>
          </a:p>
          <a:p>
            <a:pPr marL="800100" lvl="1" indent="-342900">
              <a:lnSpc>
                <a:spcPts val="2300"/>
              </a:lnSpc>
              <a:spcBef>
                <a:spcPct val="20000"/>
              </a:spcBef>
              <a:buSzPct val="120000"/>
              <a:buFont typeface="Wingdings" pitchFamily="2" charset="2"/>
              <a:buChar char="§"/>
              <a:defRPr/>
            </a:pPr>
            <a:r>
              <a:rPr lang="en-US" sz="2300" kern="0" dirty="0" smtClean="0">
                <a:latin typeface="Tahoma" pitchFamily="34" charset="0"/>
                <a:ea typeface="Tahoma" pitchFamily="34" charset="0"/>
                <a:cs typeface="Tahoma" pitchFamily="34" charset="0"/>
              </a:rPr>
              <a:t>Port improvements needed beyond 45’</a:t>
            </a:r>
            <a:r>
              <a:rPr lang="en-US" sz="2400" kern="0" dirty="0" smtClean="0">
                <a:latin typeface="Tahoma" pitchFamily="34" charset="0"/>
                <a:ea typeface="Tahoma" pitchFamily="34" charset="0"/>
                <a:cs typeface="Tahoma" pitchFamily="34" charset="0"/>
              </a:rPr>
              <a:t/>
            </a:r>
            <a:br>
              <a:rPr lang="en-US" sz="2400" kern="0" dirty="0" smtClean="0">
                <a:latin typeface="Tahoma" pitchFamily="34" charset="0"/>
                <a:ea typeface="Tahoma" pitchFamily="34" charset="0"/>
                <a:cs typeface="Tahoma" pitchFamily="34" charset="0"/>
              </a:rPr>
            </a:br>
            <a:r>
              <a:rPr lang="en-US" kern="0" dirty="0" smtClean="0">
                <a:latin typeface="Tahoma" pitchFamily="34" charset="0"/>
                <a:ea typeface="Tahoma" pitchFamily="34" charset="0"/>
                <a:cs typeface="Tahoma" pitchFamily="34" charset="0"/>
              </a:rPr>
              <a:t>   </a:t>
            </a:r>
          </a:p>
          <a:p>
            <a:pPr marL="342900" indent="-342900">
              <a:lnSpc>
                <a:spcPts val="3100"/>
              </a:lnSpc>
              <a:spcBef>
                <a:spcPct val="20000"/>
              </a:spcBef>
              <a:buSzPct val="120000"/>
              <a:defRPr/>
            </a:pPr>
            <a:r>
              <a:rPr lang="en-US" sz="2800" b="1" u="sng" kern="0" dirty="0" smtClean="0">
                <a:latin typeface="Tahoma" pitchFamily="34" charset="0"/>
                <a:ea typeface="Tahoma" pitchFamily="34" charset="0"/>
                <a:cs typeface="Tahoma" pitchFamily="34" charset="0"/>
              </a:rPr>
              <a:t>JAXPORT Locally Preferred Plan – 47 feet</a:t>
            </a:r>
          </a:p>
          <a:p>
            <a:pPr marL="627063" lvl="1" indent="-339725">
              <a:lnSpc>
                <a:spcPts val="3100"/>
              </a:lnSpc>
              <a:spcBef>
                <a:spcPct val="20000"/>
              </a:spcBef>
              <a:buSzPct val="120000"/>
              <a:buFont typeface="Wingdings" pitchFamily="2" charset="2"/>
              <a:buChar char="§"/>
              <a:defRPr/>
            </a:pPr>
            <a:r>
              <a:rPr lang="en-US" sz="2300" kern="0" dirty="0" smtClean="0">
                <a:latin typeface="Tahoma" pitchFamily="34" charset="0"/>
                <a:ea typeface="Tahoma" pitchFamily="34" charset="0"/>
                <a:cs typeface="Tahoma" pitchFamily="34" charset="0"/>
              </a:rPr>
              <a:t>Must be approved by Assistant Secretary of the </a:t>
            </a:r>
            <a:br>
              <a:rPr lang="en-US" sz="2300" kern="0" dirty="0" smtClean="0">
                <a:latin typeface="Tahoma" pitchFamily="34" charset="0"/>
                <a:ea typeface="Tahoma" pitchFamily="34" charset="0"/>
                <a:cs typeface="Tahoma" pitchFamily="34" charset="0"/>
              </a:rPr>
            </a:br>
            <a:r>
              <a:rPr lang="en-US" sz="2300" kern="0" dirty="0" smtClean="0">
                <a:latin typeface="Tahoma" pitchFamily="34" charset="0"/>
                <a:ea typeface="Tahoma" pitchFamily="34" charset="0"/>
                <a:cs typeface="Tahoma" pitchFamily="34" charset="0"/>
              </a:rPr>
              <a:t>Army (Civil Works)</a:t>
            </a:r>
          </a:p>
          <a:p>
            <a:pPr marL="627063" lvl="1" indent="-339725">
              <a:lnSpc>
                <a:spcPts val="3100"/>
              </a:lnSpc>
              <a:spcBef>
                <a:spcPct val="20000"/>
              </a:spcBef>
              <a:buSzPct val="120000"/>
              <a:buFont typeface="Wingdings" pitchFamily="2" charset="2"/>
              <a:buChar char="§"/>
              <a:defRPr/>
            </a:pPr>
            <a:r>
              <a:rPr lang="en-US" sz="2300" kern="0" dirty="0" smtClean="0">
                <a:latin typeface="Tahoma" pitchFamily="34" charset="0"/>
                <a:ea typeface="Tahoma" pitchFamily="34" charset="0"/>
                <a:cs typeface="Tahoma" pitchFamily="34" charset="0"/>
              </a:rPr>
              <a:t>Additional depths beyond 45’ paid 100% by sponsor</a:t>
            </a:r>
          </a:p>
          <a:p>
            <a:pPr marL="627063" lvl="1" indent="-339725">
              <a:lnSpc>
                <a:spcPts val="3100"/>
              </a:lnSpc>
              <a:spcBef>
                <a:spcPct val="20000"/>
              </a:spcBef>
              <a:buSzPct val="120000"/>
              <a:buFont typeface="Wingdings" pitchFamily="2" charset="2"/>
              <a:buChar char="§"/>
              <a:defRPr/>
            </a:pPr>
            <a:r>
              <a:rPr lang="en-US" sz="2300" kern="0" dirty="0" smtClean="0">
                <a:latin typeface="Tahoma" pitchFamily="34" charset="0"/>
                <a:ea typeface="Tahoma" pitchFamily="34" charset="0"/>
                <a:cs typeface="Tahoma" pitchFamily="34" charset="0"/>
              </a:rPr>
              <a:t>Benefits are seen beyond 45’ – however cost growth </a:t>
            </a:r>
            <a:br>
              <a:rPr lang="en-US" sz="2300" kern="0" dirty="0" smtClean="0">
                <a:latin typeface="Tahoma" pitchFamily="34" charset="0"/>
                <a:ea typeface="Tahoma" pitchFamily="34" charset="0"/>
                <a:cs typeface="Tahoma" pitchFamily="34" charset="0"/>
              </a:rPr>
            </a:br>
            <a:r>
              <a:rPr lang="en-US" sz="2300" kern="0" dirty="0" smtClean="0">
                <a:latin typeface="Tahoma" pitchFamily="34" charset="0"/>
                <a:ea typeface="Tahoma" pitchFamily="34" charset="0"/>
                <a:cs typeface="Tahoma" pitchFamily="34" charset="0"/>
              </a:rPr>
              <a:t>is significant</a:t>
            </a:r>
          </a:p>
          <a:p>
            <a:pPr marL="800100" lvl="1" indent="-342900">
              <a:lnSpc>
                <a:spcPts val="3100"/>
              </a:lnSpc>
              <a:spcBef>
                <a:spcPct val="20000"/>
              </a:spcBef>
              <a:buSzPct val="120000"/>
              <a:buFont typeface="Arial" pitchFamily="34" charset="0"/>
              <a:buChar char="•"/>
              <a:defRPr/>
            </a:pPr>
            <a:endParaRPr lang="en-US" sz="2400" kern="0" dirty="0" smtClean="0">
              <a:latin typeface="Tahoma" pitchFamily="34" charset="0"/>
              <a:ea typeface="Tahoma" pitchFamily="34" charset="0"/>
              <a:cs typeface="Tahoma" pitchFamily="34" charset="0"/>
            </a:endParaRPr>
          </a:p>
          <a:p>
            <a:pPr marL="800100" lvl="1" indent="-342900">
              <a:lnSpc>
                <a:spcPts val="3100"/>
              </a:lnSpc>
              <a:spcBef>
                <a:spcPct val="20000"/>
              </a:spcBef>
              <a:buSzPct val="120000"/>
              <a:buFont typeface="Wingdings" pitchFamily="2" charset="2"/>
              <a:buChar char="§"/>
              <a:defRPr/>
            </a:pPr>
            <a:endParaRPr lang="en-US" sz="2800" kern="0" dirty="0" smtClean="0">
              <a:latin typeface="Tahoma" pitchFamily="34" charset="0"/>
              <a:ea typeface="Tahoma" pitchFamily="34" charset="0"/>
              <a:cs typeface="Tahoma" pitchFamily="34" charset="0"/>
            </a:endParaRPr>
          </a:p>
          <a:p>
            <a:pPr marL="800100" lvl="1" indent="-342900">
              <a:lnSpc>
                <a:spcPts val="3100"/>
              </a:lnSpc>
              <a:spcBef>
                <a:spcPct val="20000"/>
              </a:spcBef>
              <a:buSzPct val="120000"/>
              <a:buFont typeface="Wingdings" pitchFamily="2" charset="2"/>
              <a:buChar char="§"/>
              <a:defRPr/>
            </a:pPr>
            <a:endParaRPr lang="en-US" sz="2800" kern="0" dirty="0" smtClean="0">
              <a:latin typeface="Tahoma" pitchFamily="34" charset="0"/>
              <a:ea typeface="Tahoma" pitchFamily="34" charset="0"/>
              <a:cs typeface="Tahoma" pitchFamily="34" charset="0"/>
            </a:endParaRPr>
          </a:p>
          <a:p>
            <a:pPr marL="800100" lvl="1" indent="-342900">
              <a:lnSpc>
                <a:spcPts val="3100"/>
              </a:lnSpc>
              <a:spcBef>
                <a:spcPct val="20000"/>
              </a:spcBef>
              <a:buSzPct val="120000"/>
              <a:defRPr/>
            </a:pPr>
            <a:endParaRPr lang="en-US" sz="2800" kern="0" dirty="0" smtClean="0">
              <a:latin typeface="Tahoma" pitchFamily="34" charset="0"/>
              <a:ea typeface="Tahoma" pitchFamily="34" charset="0"/>
              <a:cs typeface="Tahoma" pitchFamily="34" charset="0"/>
            </a:endParaRPr>
          </a:p>
        </p:txBody>
      </p:sp>
      <p:sp>
        <p:nvSpPr>
          <p:cNvPr id="11" name="Slide Number Placeholder 5"/>
          <p:cNvSpPr>
            <a:spLocks noGrp="1"/>
          </p:cNvSpPr>
          <p:nvPr>
            <p:ph type="sldNum" sz="quarter" idx="4294967295"/>
          </p:nvPr>
        </p:nvSpPr>
        <p:spPr>
          <a:xfrm>
            <a:off x="8549640" y="6156960"/>
            <a:ext cx="594360" cy="350520"/>
          </a:xfrm>
          <a:prstGeom prst="rect">
            <a:avLst/>
          </a:prstGeom>
        </p:spPr>
        <p:txBody>
          <a:bodyPr/>
          <a:lstStyle>
            <a:lvl1pPr algn="ctr" fontAlgn="auto">
              <a:spcBef>
                <a:spcPts val="0"/>
              </a:spcBef>
              <a:spcAft>
                <a:spcPts val="0"/>
              </a:spcAft>
              <a:defRPr sz="1200" kern="0">
                <a:solidFill>
                  <a:sysClr val="windowText" lastClr="000000"/>
                </a:solidFill>
                <a:latin typeface="+mn-lt"/>
              </a:defRPr>
            </a:lvl1pPr>
          </a:lstStyle>
          <a:p>
            <a:pPr>
              <a:defRPr/>
            </a:pPr>
            <a:r>
              <a:rPr lang="en-US" sz="1400" dirty="0" smtClean="0">
                <a:solidFill>
                  <a:schemeClr val="bg1"/>
                </a:solidFill>
              </a:rPr>
              <a:t>4</a:t>
            </a:r>
            <a:endParaRPr lang="en-US" sz="1400" dirty="0">
              <a:solidFill>
                <a:schemeClr val="bg1"/>
              </a:solidFill>
            </a:endParaRPr>
          </a:p>
        </p:txBody>
      </p:sp>
      <p:pic>
        <p:nvPicPr>
          <p:cNvPr id="13" name="Picture 2" descr="http://rila.multiview.com/userlogo/rila/421071v3v1.jpg"/>
          <p:cNvPicPr>
            <a:picLocks noChangeAspect="1" noChangeArrowheads="1"/>
          </p:cNvPicPr>
          <p:nvPr/>
        </p:nvPicPr>
        <p:blipFill>
          <a:blip r:embed="rId4" cstate="print"/>
          <a:srcRect l="6711" t="22101" r="5377" b="21483"/>
          <a:stretch>
            <a:fillRect/>
          </a:stretch>
        </p:blipFill>
        <p:spPr bwMode="auto">
          <a:xfrm>
            <a:off x="107575" y="5952565"/>
            <a:ext cx="1517699" cy="484095"/>
          </a:xfrm>
          <a:prstGeom prst="rect">
            <a:avLst/>
          </a:prstGeom>
          <a:noFill/>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125795"/>
            <a:ext cx="9144000" cy="1179389"/>
          </a:xfrm>
        </p:spPr>
        <p:txBody>
          <a:bodyPr/>
          <a:lstStyle/>
          <a:p>
            <a:r>
              <a:rPr lang="en-US" sz="3600" b="1" dirty="0" smtClean="0">
                <a:latin typeface="Tahoma" pitchFamily="34" charset="0"/>
                <a:ea typeface="Tahoma" pitchFamily="34" charset="0"/>
                <a:cs typeface="Tahoma" pitchFamily="34" charset="0"/>
              </a:rPr>
              <a:t>PROJECT TIMELINE</a:t>
            </a:r>
            <a:r>
              <a:rPr lang="en-US" sz="2800" b="1" dirty="0" smtClean="0">
                <a:latin typeface="Tahoma" pitchFamily="34" charset="0"/>
                <a:ea typeface="Tahoma" pitchFamily="34" charset="0"/>
                <a:cs typeface="Tahoma" pitchFamily="34" charset="0"/>
              </a:rPr>
              <a:t/>
            </a:r>
            <a:br>
              <a:rPr lang="en-US" sz="2800" b="1" dirty="0" smtClean="0">
                <a:latin typeface="Tahoma" pitchFamily="34" charset="0"/>
                <a:ea typeface="Tahoma" pitchFamily="34" charset="0"/>
                <a:cs typeface="Tahoma" pitchFamily="34" charset="0"/>
              </a:rPr>
            </a:br>
            <a:r>
              <a:rPr lang="en-US" sz="2800" b="1" dirty="0" smtClean="0">
                <a:latin typeface="Tahoma" pitchFamily="34" charset="0"/>
                <a:ea typeface="Tahoma" pitchFamily="34" charset="0"/>
                <a:cs typeface="Tahoma" pitchFamily="34" charset="0"/>
              </a:rPr>
              <a:t>President’s “We Can’t Wait Initiative”</a:t>
            </a:r>
            <a:endParaRPr lang="en-US" sz="2800" b="1" dirty="0">
              <a:latin typeface="Tahoma" pitchFamily="34" charset="0"/>
              <a:ea typeface="Tahoma" pitchFamily="34" charset="0"/>
              <a:cs typeface="Tahoma" pitchFamily="34" charset="0"/>
            </a:endParaRPr>
          </a:p>
        </p:txBody>
      </p:sp>
      <p:graphicFrame>
        <p:nvGraphicFramePr>
          <p:cNvPr id="4" name="Content Placeholder 3"/>
          <p:cNvGraphicFramePr>
            <a:graphicFrameLocks noGrp="1"/>
          </p:cNvGraphicFramePr>
          <p:nvPr>
            <p:ph idx="1"/>
          </p:nvPr>
        </p:nvGraphicFramePr>
        <p:xfrm>
          <a:off x="0" y="1272989"/>
          <a:ext cx="9144000" cy="4136726"/>
        </p:xfrm>
        <a:graphic>
          <a:graphicData uri="http://schemas.openxmlformats.org/drawingml/2006/table">
            <a:tbl>
              <a:tblPr firstRow="1" bandRow="1">
                <a:tableStyleId>{8A107856-5554-42FB-B03E-39F5DBC370BA}</a:tableStyleId>
              </a:tblPr>
              <a:tblGrid>
                <a:gridCol w="4589929"/>
                <a:gridCol w="4554071"/>
              </a:tblGrid>
              <a:tr h="565252">
                <a:tc>
                  <a:txBody>
                    <a:bodyPr/>
                    <a:lstStyle/>
                    <a:p>
                      <a:pPr algn="ctr"/>
                      <a:r>
                        <a:rPr lang="en-US" sz="2000" dirty="0" smtClean="0">
                          <a:latin typeface="Tahoma" pitchFamily="34" charset="0"/>
                          <a:ea typeface="Tahoma" pitchFamily="34" charset="0"/>
                          <a:cs typeface="Tahoma" pitchFamily="34" charset="0"/>
                        </a:rPr>
                        <a:t>ACTIVITY</a:t>
                      </a:r>
                      <a:endParaRPr lang="en-US" sz="2000" dirty="0">
                        <a:latin typeface="Tahoma" pitchFamily="34" charset="0"/>
                        <a:ea typeface="Tahoma" pitchFamily="34" charset="0"/>
                        <a:cs typeface="Tahoma" pitchFamily="34" charset="0"/>
                      </a:endParaRPr>
                    </a:p>
                  </a:txBody>
                  <a:tcPr anchor="ctr">
                    <a:solidFill>
                      <a:srgbClr val="D8ECFF"/>
                    </a:solidFill>
                  </a:tcPr>
                </a:tc>
                <a:tc>
                  <a:txBody>
                    <a:bodyPr/>
                    <a:lstStyle/>
                    <a:p>
                      <a:pPr algn="ctr"/>
                      <a:r>
                        <a:rPr lang="en-US" sz="2000" dirty="0" smtClean="0">
                          <a:latin typeface="Tahoma" pitchFamily="34" charset="0"/>
                          <a:ea typeface="Tahoma" pitchFamily="34" charset="0"/>
                          <a:cs typeface="Tahoma" pitchFamily="34" charset="0"/>
                        </a:rPr>
                        <a:t>DATES</a:t>
                      </a:r>
                      <a:endParaRPr lang="en-US" sz="2000" dirty="0">
                        <a:latin typeface="Tahoma" pitchFamily="34" charset="0"/>
                        <a:ea typeface="Tahoma" pitchFamily="34" charset="0"/>
                        <a:cs typeface="Tahoma" pitchFamily="34" charset="0"/>
                      </a:endParaRPr>
                    </a:p>
                  </a:txBody>
                  <a:tcPr anchor="ctr">
                    <a:solidFill>
                      <a:srgbClr val="D8ECFF"/>
                    </a:solidFill>
                  </a:tcPr>
                </a:tc>
              </a:tr>
              <a:tr h="614914">
                <a:tc>
                  <a:txBody>
                    <a:bodyPr/>
                    <a:lstStyle/>
                    <a:p>
                      <a:pPr algn="l"/>
                      <a:r>
                        <a:rPr lang="en-US" sz="2000" dirty="0" smtClean="0">
                          <a:latin typeface="Tahoma" pitchFamily="34" charset="0"/>
                          <a:ea typeface="Tahoma" pitchFamily="34" charset="0"/>
                          <a:cs typeface="Tahoma" pitchFamily="34" charset="0"/>
                        </a:rPr>
                        <a:t>Completion</a:t>
                      </a:r>
                      <a:r>
                        <a:rPr lang="en-US" sz="2000" baseline="0" dirty="0" smtClean="0">
                          <a:latin typeface="Tahoma" pitchFamily="34" charset="0"/>
                          <a:ea typeface="Tahoma" pitchFamily="34" charset="0"/>
                          <a:cs typeface="Tahoma" pitchFamily="34" charset="0"/>
                        </a:rPr>
                        <a:t> of Draft Report w/SEIS</a:t>
                      </a:r>
                      <a:endParaRPr lang="en-US" sz="2000" b="0" dirty="0">
                        <a:latin typeface="Tahoma" pitchFamily="34" charset="0"/>
                        <a:ea typeface="Tahoma" pitchFamily="34" charset="0"/>
                        <a:cs typeface="Tahoma" pitchFamily="34" charset="0"/>
                      </a:endParaRPr>
                    </a:p>
                  </a:txBody>
                  <a:tcPr anchor="ctr">
                    <a:solidFill>
                      <a:srgbClr val="EBF5FF"/>
                    </a:solidFill>
                  </a:tcPr>
                </a:tc>
                <a:tc>
                  <a:txBody>
                    <a:bodyPr/>
                    <a:lstStyle/>
                    <a:p>
                      <a:pPr algn="ctr"/>
                      <a:r>
                        <a:rPr lang="en-US" sz="2000" baseline="0" dirty="0" smtClean="0">
                          <a:latin typeface="Tahoma" pitchFamily="34" charset="0"/>
                          <a:ea typeface="Tahoma" pitchFamily="34" charset="0"/>
                          <a:cs typeface="Tahoma" pitchFamily="34" charset="0"/>
                        </a:rPr>
                        <a:t>April 2013</a:t>
                      </a:r>
                      <a:endParaRPr lang="en-US" sz="2000" b="0" dirty="0">
                        <a:latin typeface="Tahoma" pitchFamily="34" charset="0"/>
                        <a:ea typeface="Tahoma" pitchFamily="34" charset="0"/>
                        <a:cs typeface="Tahoma" pitchFamily="34" charset="0"/>
                      </a:endParaRPr>
                    </a:p>
                  </a:txBody>
                  <a:tcPr anchor="ctr">
                    <a:solidFill>
                      <a:srgbClr val="EBF5FF"/>
                    </a:solidFill>
                  </a:tcPr>
                </a:tc>
              </a:tr>
              <a:tr h="873825">
                <a:tc>
                  <a:txBody>
                    <a:bodyPr/>
                    <a:lstStyle/>
                    <a:p>
                      <a:pPr algn="l"/>
                      <a:r>
                        <a:rPr lang="en-US" sz="2000" dirty="0" smtClean="0">
                          <a:latin typeface="Tahoma" pitchFamily="34" charset="0"/>
                          <a:ea typeface="Tahoma" pitchFamily="34" charset="0"/>
                          <a:cs typeface="Tahoma" pitchFamily="34" charset="0"/>
                        </a:rPr>
                        <a:t>Concurrent Reviews: </a:t>
                      </a:r>
                    </a:p>
                    <a:p>
                      <a:pPr algn="l"/>
                      <a:r>
                        <a:rPr lang="en-US" sz="1600" dirty="0" smtClean="0">
                          <a:latin typeface="Tahoma" pitchFamily="34" charset="0"/>
                          <a:ea typeface="Tahoma" pitchFamily="34" charset="0"/>
                          <a:cs typeface="Tahoma" pitchFamily="34" charset="0"/>
                        </a:rPr>
                        <a:t>Public, </a:t>
                      </a:r>
                      <a:r>
                        <a:rPr lang="en-US" sz="1600" baseline="0" dirty="0" smtClean="0">
                          <a:latin typeface="Tahoma" pitchFamily="34" charset="0"/>
                          <a:ea typeface="Tahoma" pitchFamily="34" charset="0"/>
                          <a:cs typeface="Tahoma" pitchFamily="34" charset="0"/>
                        </a:rPr>
                        <a:t>Legal, Agency Technical Review, </a:t>
                      </a:r>
                      <a:br>
                        <a:rPr lang="en-US" sz="1600" baseline="0" dirty="0" smtClean="0">
                          <a:latin typeface="Tahoma" pitchFamily="34" charset="0"/>
                          <a:ea typeface="Tahoma" pitchFamily="34" charset="0"/>
                          <a:cs typeface="Tahoma" pitchFamily="34" charset="0"/>
                        </a:rPr>
                      </a:br>
                      <a:r>
                        <a:rPr lang="en-US" sz="1600" baseline="0" dirty="0" smtClean="0">
                          <a:latin typeface="Tahoma" pitchFamily="34" charset="0"/>
                          <a:ea typeface="Tahoma" pitchFamily="34" charset="0"/>
                          <a:cs typeface="Tahoma" pitchFamily="34" charset="0"/>
                        </a:rPr>
                        <a:t>Policy (Division and Headquarters), </a:t>
                      </a:r>
                      <a:br>
                        <a:rPr lang="en-US" sz="1600" baseline="0" dirty="0" smtClean="0">
                          <a:latin typeface="Tahoma" pitchFamily="34" charset="0"/>
                          <a:ea typeface="Tahoma" pitchFamily="34" charset="0"/>
                          <a:cs typeface="Tahoma" pitchFamily="34" charset="0"/>
                        </a:rPr>
                      </a:br>
                      <a:r>
                        <a:rPr lang="en-US" sz="1600" baseline="0" dirty="0" smtClean="0">
                          <a:latin typeface="Tahoma" pitchFamily="34" charset="0"/>
                          <a:ea typeface="Tahoma" pitchFamily="34" charset="0"/>
                          <a:cs typeface="Tahoma" pitchFamily="34" charset="0"/>
                        </a:rPr>
                        <a:t>Independent External Peer Review</a:t>
                      </a:r>
                      <a:endParaRPr lang="en-US" sz="1600" b="0" dirty="0">
                        <a:latin typeface="Tahoma" pitchFamily="34" charset="0"/>
                        <a:ea typeface="Tahoma" pitchFamily="34" charset="0"/>
                        <a:cs typeface="Tahoma" pitchFamily="34" charset="0"/>
                      </a:endParaRPr>
                    </a:p>
                  </a:txBody>
                  <a:tcPr anchor="ctr">
                    <a:solidFill>
                      <a:srgbClr val="EBF5FF"/>
                    </a:solidFill>
                  </a:tcPr>
                </a:tc>
                <a:tc>
                  <a:txBody>
                    <a:bodyPr/>
                    <a:lstStyle/>
                    <a:p>
                      <a:pPr algn="ctr"/>
                      <a:r>
                        <a:rPr lang="en-US" sz="2000" dirty="0" smtClean="0">
                          <a:latin typeface="Tahoma" pitchFamily="34" charset="0"/>
                          <a:ea typeface="Tahoma" pitchFamily="34" charset="0"/>
                          <a:cs typeface="Tahoma" pitchFamily="34" charset="0"/>
                        </a:rPr>
                        <a:t>May - July 2013</a:t>
                      </a:r>
                      <a:endParaRPr lang="en-US" sz="2000" b="0" dirty="0">
                        <a:latin typeface="Tahoma" pitchFamily="34" charset="0"/>
                        <a:ea typeface="Tahoma" pitchFamily="34" charset="0"/>
                        <a:cs typeface="Tahoma" pitchFamily="34" charset="0"/>
                      </a:endParaRPr>
                    </a:p>
                  </a:txBody>
                  <a:tcPr anchor="ctr">
                    <a:solidFill>
                      <a:srgbClr val="EBF5FF"/>
                    </a:solidFill>
                  </a:tcPr>
                </a:tc>
              </a:tr>
              <a:tr h="614914">
                <a:tc>
                  <a:txBody>
                    <a:bodyPr/>
                    <a:lstStyle/>
                    <a:p>
                      <a:pPr algn="l"/>
                      <a:r>
                        <a:rPr lang="en-US" sz="2000" dirty="0" smtClean="0">
                          <a:latin typeface="Tahoma" pitchFamily="34" charset="0"/>
                          <a:ea typeface="Tahoma" pitchFamily="34" charset="0"/>
                          <a:cs typeface="Tahoma" pitchFamily="34" charset="0"/>
                        </a:rPr>
                        <a:t>Division Engineer Approval</a:t>
                      </a:r>
                    </a:p>
                    <a:p>
                      <a:pPr algn="l"/>
                      <a:r>
                        <a:rPr lang="en-US" sz="1600" i="1" dirty="0" smtClean="0">
                          <a:latin typeface="Tahoma" pitchFamily="34" charset="0"/>
                          <a:ea typeface="Tahoma" pitchFamily="34" charset="0"/>
                          <a:cs typeface="Tahoma" pitchFamily="34" charset="0"/>
                        </a:rPr>
                        <a:t>Design</a:t>
                      </a:r>
                      <a:r>
                        <a:rPr lang="en-US" sz="1600" i="1" baseline="0" dirty="0" smtClean="0">
                          <a:latin typeface="Tahoma" pitchFamily="34" charset="0"/>
                          <a:ea typeface="Tahoma" pitchFamily="34" charset="0"/>
                          <a:cs typeface="Tahoma" pitchFamily="34" charset="0"/>
                        </a:rPr>
                        <a:t> Initiated</a:t>
                      </a:r>
                      <a:r>
                        <a:rPr lang="en-US" sz="1600" i="1" dirty="0" smtClean="0">
                          <a:latin typeface="Tahoma" pitchFamily="34" charset="0"/>
                          <a:ea typeface="Tahoma" pitchFamily="34" charset="0"/>
                          <a:cs typeface="Tahoma" pitchFamily="34" charset="0"/>
                        </a:rPr>
                        <a:t> </a:t>
                      </a:r>
                      <a:endParaRPr lang="en-US" sz="1600" b="0" i="1" dirty="0" smtClean="0">
                        <a:latin typeface="Tahoma" pitchFamily="34" charset="0"/>
                        <a:ea typeface="Tahoma" pitchFamily="34" charset="0"/>
                        <a:cs typeface="Tahoma" pitchFamily="34" charset="0"/>
                      </a:endParaRPr>
                    </a:p>
                  </a:txBody>
                  <a:tcPr anchor="ctr">
                    <a:solidFill>
                      <a:srgbClr val="EBF5FF"/>
                    </a:solidFill>
                  </a:tcPr>
                </a:tc>
                <a:tc>
                  <a:txBody>
                    <a:bodyPr/>
                    <a:lstStyle/>
                    <a:p>
                      <a:pPr algn="ctr"/>
                      <a:r>
                        <a:rPr lang="en-US" sz="2000" dirty="0" smtClean="0">
                          <a:latin typeface="Tahoma" pitchFamily="34" charset="0"/>
                          <a:ea typeface="Tahoma" pitchFamily="34" charset="0"/>
                          <a:cs typeface="Tahoma" pitchFamily="34" charset="0"/>
                        </a:rPr>
                        <a:t>October 2013</a:t>
                      </a:r>
                      <a:endParaRPr lang="en-US" sz="2000" b="0" dirty="0">
                        <a:latin typeface="Tahoma" pitchFamily="34" charset="0"/>
                        <a:ea typeface="Tahoma" pitchFamily="34" charset="0"/>
                        <a:cs typeface="Tahoma" pitchFamily="34" charset="0"/>
                      </a:endParaRPr>
                    </a:p>
                  </a:txBody>
                  <a:tcPr anchor="ctr">
                    <a:solidFill>
                      <a:srgbClr val="EBF5FF"/>
                    </a:solidFill>
                  </a:tcPr>
                </a:tc>
              </a:tr>
              <a:tr h="393760">
                <a:tc>
                  <a:txBody>
                    <a:bodyPr/>
                    <a:lstStyle/>
                    <a:p>
                      <a:pPr algn="l"/>
                      <a:r>
                        <a:rPr lang="en-US" sz="2000" dirty="0" smtClean="0">
                          <a:latin typeface="Tahoma" pitchFamily="34" charset="0"/>
                          <a:ea typeface="Tahoma" pitchFamily="34" charset="0"/>
                          <a:cs typeface="Tahoma" pitchFamily="34" charset="0"/>
                        </a:rPr>
                        <a:t>Civil Works Review Board</a:t>
                      </a:r>
                      <a:endParaRPr lang="en-US" sz="2000" b="0" dirty="0">
                        <a:latin typeface="Tahoma" pitchFamily="34" charset="0"/>
                        <a:ea typeface="Tahoma" pitchFamily="34" charset="0"/>
                        <a:cs typeface="Tahoma" pitchFamily="34" charset="0"/>
                      </a:endParaRPr>
                    </a:p>
                  </a:txBody>
                  <a:tcPr anchor="ctr">
                    <a:solidFill>
                      <a:srgbClr val="EBF5FF"/>
                    </a:solidFill>
                  </a:tcPr>
                </a:tc>
                <a:tc>
                  <a:txBody>
                    <a:bodyPr/>
                    <a:lstStyle/>
                    <a:p>
                      <a:pPr algn="ctr"/>
                      <a:r>
                        <a:rPr lang="en-US" sz="2000" dirty="0" smtClean="0">
                          <a:latin typeface="Tahoma" pitchFamily="34" charset="0"/>
                          <a:ea typeface="Tahoma" pitchFamily="34" charset="0"/>
                          <a:cs typeface="Tahoma" pitchFamily="34" charset="0"/>
                        </a:rPr>
                        <a:t>December 2013</a:t>
                      </a:r>
                      <a:endParaRPr lang="en-US" sz="2000" b="0" dirty="0">
                        <a:latin typeface="Tahoma" pitchFamily="34" charset="0"/>
                        <a:ea typeface="Tahoma" pitchFamily="34" charset="0"/>
                        <a:cs typeface="Tahoma" pitchFamily="34" charset="0"/>
                      </a:endParaRPr>
                    </a:p>
                  </a:txBody>
                  <a:tcPr anchor="ctr">
                    <a:solidFill>
                      <a:srgbClr val="EBF5FF"/>
                    </a:solidFill>
                  </a:tcPr>
                </a:tc>
              </a:tr>
              <a:tr h="393760">
                <a:tc>
                  <a:txBody>
                    <a:bodyPr/>
                    <a:lstStyle/>
                    <a:p>
                      <a:pPr algn="l"/>
                      <a:r>
                        <a:rPr lang="en-US" sz="2000" dirty="0" smtClean="0">
                          <a:latin typeface="Tahoma" pitchFamily="34" charset="0"/>
                          <a:ea typeface="Tahoma" pitchFamily="34" charset="0"/>
                          <a:cs typeface="Tahoma" pitchFamily="34" charset="0"/>
                        </a:rPr>
                        <a:t>Chief’s Report</a:t>
                      </a:r>
                      <a:endParaRPr lang="en-US" sz="2000" b="1" dirty="0">
                        <a:latin typeface="Tahoma" pitchFamily="34" charset="0"/>
                        <a:ea typeface="Tahoma" pitchFamily="34" charset="0"/>
                        <a:cs typeface="Tahoma" pitchFamily="34" charset="0"/>
                      </a:endParaRPr>
                    </a:p>
                  </a:txBody>
                  <a:tcPr anchor="ctr">
                    <a:solidFill>
                      <a:srgbClr val="EBF5FF"/>
                    </a:solidFill>
                  </a:tcPr>
                </a:tc>
                <a:tc>
                  <a:txBody>
                    <a:bodyPr/>
                    <a:lstStyle/>
                    <a:p>
                      <a:pPr algn="ctr"/>
                      <a:r>
                        <a:rPr lang="en-US" sz="2000" dirty="0" smtClean="0">
                          <a:latin typeface="Tahoma" pitchFamily="34" charset="0"/>
                          <a:ea typeface="Tahoma" pitchFamily="34" charset="0"/>
                          <a:cs typeface="Tahoma" pitchFamily="34" charset="0"/>
                        </a:rPr>
                        <a:t>April 2014</a:t>
                      </a:r>
                      <a:endParaRPr lang="en-US" sz="2000" b="1" dirty="0">
                        <a:latin typeface="Tahoma" pitchFamily="34" charset="0"/>
                        <a:ea typeface="Tahoma" pitchFamily="34" charset="0"/>
                        <a:cs typeface="Tahoma" pitchFamily="34" charset="0"/>
                      </a:endParaRPr>
                    </a:p>
                  </a:txBody>
                  <a:tcPr anchor="ctr">
                    <a:solidFill>
                      <a:srgbClr val="EBF5FF"/>
                    </a:solidFill>
                  </a:tcPr>
                </a:tc>
              </a:tr>
              <a:tr h="393760">
                <a:tc>
                  <a:txBody>
                    <a:bodyPr/>
                    <a:lstStyle/>
                    <a:p>
                      <a:pPr algn="l"/>
                      <a:r>
                        <a:rPr lang="en-US" sz="2000" dirty="0" smtClean="0">
                          <a:latin typeface="Tahoma" pitchFamily="34" charset="0"/>
                          <a:ea typeface="Tahoma" pitchFamily="34" charset="0"/>
                          <a:cs typeface="Tahoma" pitchFamily="34" charset="0"/>
                        </a:rPr>
                        <a:t>Authorization/Funding/Construction</a:t>
                      </a:r>
                      <a:endParaRPr lang="en-US" sz="2000" b="0" dirty="0">
                        <a:latin typeface="Tahoma" pitchFamily="34" charset="0"/>
                        <a:ea typeface="Tahoma" pitchFamily="34" charset="0"/>
                        <a:cs typeface="Tahoma" pitchFamily="34" charset="0"/>
                      </a:endParaRPr>
                    </a:p>
                  </a:txBody>
                  <a:tcPr anchor="ctr">
                    <a:solidFill>
                      <a:srgbClr val="EBF5FF"/>
                    </a:solidFill>
                  </a:tcPr>
                </a:tc>
                <a:tc>
                  <a:txBody>
                    <a:bodyPr/>
                    <a:lstStyle/>
                    <a:p>
                      <a:pPr algn="ctr"/>
                      <a:r>
                        <a:rPr lang="en-US" sz="2000" dirty="0" smtClean="0">
                          <a:latin typeface="Tahoma" pitchFamily="34" charset="0"/>
                          <a:ea typeface="Tahoma" pitchFamily="34" charset="0"/>
                          <a:cs typeface="Tahoma" pitchFamily="34" charset="0"/>
                        </a:rPr>
                        <a:t>2015 ?</a:t>
                      </a:r>
                      <a:endParaRPr lang="en-US" sz="2000" b="0" dirty="0">
                        <a:latin typeface="Tahoma" pitchFamily="34" charset="0"/>
                        <a:ea typeface="Tahoma" pitchFamily="34" charset="0"/>
                        <a:cs typeface="Tahoma" pitchFamily="34" charset="0"/>
                      </a:endParaRPr>
                    </a:p>
                  </a:txBody>
                  <a:tcPr anchor="ctr">
                    <a:solidFill>
                      <a:srgbClr val="EBF5FF"/>
                    </a:solidFill>
                  </a:tcPr>
                </a:tc>
              </a:tr>
            </a:tbl>
          </a:graphicData>
        </a:graphic>
      </p:graphicFrame>
      <p:pic>
        <p:nvPicPr>
          <p:cNvPr id="6" name="Picture 10" descr="USACE_logo"/>
          <p:cNvPicPr>
            <a:picLocks noChangeAspect="1" noChangeArrowheads="1"/>
          </p:cNvPicPr>
          <p:nvPr/>
        </p:nvPicPr>
        <p:blipFill>
          <a:blip r:embed="rId2" cstate="print"/>
          <a:srcRect/>
          <a:stretch>
            <a:fillRect/>
          </a:stretch>
        </p:blipFill>
        <p:spPr bwMode="auto">
          <a:xfrm>
            <a:off x="8176661" y="5858577"/>
            <a:ext cx="838200" cy="573088"/>
          </a:xfrm>
          <a:prstGeom prst="rect">
            <a:avLst/>
          </a:prstGeom>
          <a:noFill/>
          <a:ln w="9525">
            <a:noFill/>
            <a:miter lim="800000"/>
            <a:headEnd/>
            <a:tailEnd/>
          </a:ln>
        </p:spPr>
      </p:pic>
      <p:pic>
        <p:nvPicPr>
          <p:cNvPr id="7" name="Picture 2" descr="http://rila.multiview.com/userlogo/rila/421071v3v1.jpg"/>
          <p:cNvPicPr>
            <a:picLocks noChangeAspect="1" noChangeArrowheads="1"/>
          </p:cNvPicPr>
          <p:nvPr/>
        </p:nvPicPr>
        <p:blipFill>
          <a:blip r:embed="rId3" cstate="print"/>
          <a:srcRect l="6711" t="22101" r="5377" b="21483"/>
          <a:stretch>
            <a:fillRect/>
          </a:stretch>
        </p:blipFill>
        <p:spPr bwMode="auto">
          <a:xfrm>
            <a:off x="107575" y="5952565"/>
            <a:ext cx="1517699" cy="484095"/>
          </a:xfrm>
          <a:prstGeom prst="rect">
            <a:avLst/>
          </a:prstGeom>
          <a:noFill/>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8" descr="IMG_3514.JPG"/>
          <p:cNvPicPr>
            <a:picLocks noChangeAspect="1"/>
          </p:cNvPicPr>
          <p:nvPr/>
        </p:nvPicPr>
        <p:blipFill>
          <a:blip r:embed="rId2" cstate="print"/>
          <a:srcRect b="5164"/>
          <a:stretch>
            <a:fillRect/>
          </a:stretch>
        </p:blipFill>
        <p:spPr bwMode="auto">
          <a:xfrm>
            <a:off x="4810125" y="1530350"/>
            <a:ext cx="4333875" cy="2740025"/>
          </a:xfrm>
          <a:prstGeom prst="rect">
            <a:avLst/>
          </a:prstGeom>
          <a:noFill/>
          <a:ln w="9525">
            <a:solidFill>
              <a:schemeClr val="tx1"/>
            </a:solidFill>
            <a:miter lim="800000"/>
            <a:headEnd/>
            <a:tailEnd/>
          </a:ln>
        </p:spPr>
      </p:pic>
      <p:pic>
        <p:nvPicPr>
          <p:cNvPr id="6147" name="Picture 10" descr="DamesPoint Blount Island.jpg"/>
          <p:cNvPicPr>
            <a:picLocks noChangeAspect="1"/>
          </p:cNvPicPr>
          <p:nvPr/>
        </p:nvPicPr>
        <p:blipFill>
          <a:blip r:embed="rId3" cstate="print"/>
          <a:srcRect/>
          <a:stretch>
            <a:fillRect/>
          </a:stretch>
        </p:blipFill>
        <p:spPr bwMode="auto">
          <a:xfrm>
            <a:off x="4064000" y="3810000"/>
            <a:ext cx="5080000" cy="3048000"/>
          </a:xfrm>
          <a:prstGeom prst="rect">
            <a:avLst/>
          </a:prstGeom>
          <a:noFill/>
          <a:ln w="9525">
            <a:noFill/>
            <a:miter lim="800000"/>
            <a:headEnd/>
            <a:tailEnd/>
          </a:ln>
        </p:spPr>
      </p:pic>
      <p:cxnSp>
        <p:nvCxnSpPr>
          <p:cNvPr id="12" name="Straight Connector 11"/>
          <p:cNvCxnSpPr/>
          <p:nvPr/>
        </p:nvCxnSpPr>
        <p:spPr bwMode="auto">
          <a:xfrm rot="10800000">
            <a:off x="4495800" y="3810000"/>
            <a:ext cx="46482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grpSp>
        <p:nvGrpSpPr>
          <p:cNvPr id="2" name="Group 13"/>
          <p:cNvGrpSpPr>
            <a:grpSpLocks/>
          </p:cNvGrpSpPr>
          <p:nvPr/>
        </p:nvGrpSpPr>
        <p:grpSpPr bwMode="auto">
          <a:xfrm>
            <a:off x="0" y="0"/>
            <a:ext cx="9144000" cy="6858000"/>
            <a:chOff x="152400" y="0"/>
            <a:chExt cx="9144000" cy="6858000"/>
          </a:xfrm>
        </p:grpSpPr>
        <p:pic>
          <p:nvPicPr>
            <p:cNvPr id="6157" name="Picture 1" descr="navigation.jpg"/>
            <p:cNvPicPr>
              <a:picLocks noChangeAspect="1"/>
            </p:cNvPicPr>
            <p:nvPr/>
          </p:nvPicPr>
          <p:blipFill>
            <a:blip r:embed="rId4" cstate="print">
              <a:clrChange>
                <a:clrFrom>
                  <a:srgbClr val="C9184E"/>
                </a:clrFrom>
                <a:clrTo>
                  <a:srgbClr val="C9184E">
                    <a:alpha val="0"/>
                  </a:srgbClr>
                </a:clrTo>
              </a:clrChange>
            </a:blip>
            <a:srcRect/>
            <a:stretch>
              <a:fillRect/>
            </a:stretch>
          </p:blipFill>
          <p:spPr bwMode="auto">
            <a:xfrm>
              <a:off x="152400" y="0"/>
              <a:ext cx="9144000" cy="6858000"/>
            </a:xfrm>
            <a:prstGeom prst="rect">
              <a:avLst/>
            </a:prstGeom>
            <a:noFill/>
            <a:ln w="9525">
              <a:noFill/>
              <a:miter lim="800000"/>
              <a:headEnd/>
              <a:tailEnd/>
            </a:ln>
          </p:spPr>
        </p:pic>
        <p:pic>
          <p:nvPicPr>
            <p:cNvPr id="6158" name="Picture 21" descr="white_curve"/>
            <p:cNvPicPr>
              <a:picLocks noChangeAspect="1" noChangeArrowheads="1"/>
            </p:cNvPicPr>
            <p:nvPr/>
          </p:nvPicPr>
          <p:blipFill>
            <a:blip r:embed="rId5" cstate="print"/>
            <a:srcRect/>
            <a:stretch>
              <a:fillRect/>
            </a:stretch>
          </p:blipFill>
          <p:spPr bwMode="auto">
            <a:xfrm>
              <a:off x="4114800" y="1524000"/>
              <a:ext cx="5172075" cy="5286375"/>
            </a:xfrm>
            <a:prstGeom prst="rect">
              <a:avLst/>
            </a:prstGeom>
            <a:noFill/>
            <a:ln w="9525">
              <a:noFill/>
              <a:miter lim="800000"/>
              <a:headEnd/>
              <a:tailEnd/>
            </a:ln>
          </p:spPr>
        </p:pic>
      </p:grpSp>
      <p:pic>
        <p:nvPicPr>
          <p:cNvPr id="6150" name="Picture 10" descr="USACE_logo"/>
          <p:cNvPicPr>
            <a:picLocks noChangeAspect="1" noChangeArrowheads="1"/>
          </p:cNvPicPr>
          <p:nvPr/>
        </p:nvPicPr>
        <p:blipFill>
          <a:blip r:embed="rId6" cstate="print"/>
          <a:srcRect/>
          <a:stretch>
            <a:fillRect/>
          </a:stretch>
        </p:blipFill>
        <p:spPr bwMode="auto">
          <a:xfrm>
            <a:off x="130175" y="5562600"/>
            <a:ext cx="1371600" cy="938213"/>
          </a:xfrm>
          <a:prstGeom prst="rect">
            <a:avLst/>
          </a:prstGeom>
          <a:noFill/>
          <a:ln w="9525">
            <a:noFill/>
            <a:miter lim="800000"/>
            <a:headEnd/>
            <a:tailEnd/>
          </a:ln>
        </p:spPr>
      </p:pic>
      <p:grpSp>
        <p:nvGrpSpPr>
          <p:cNvPr id="3" name="Group 24"/>
          <p:cNvGrpSpPr>
            <a:grpSpLocks/>
          </p:cNvGrpSpPr>
          <p:nvPr/>
        </p:nvGrpSpPr>
        <p:grpSpPr bwMode="auto">
          <a:xfrm>
            <a:off x="0" y="6529388"/>
            <a:ext cx="9144000" cy="328612"/>
            <a:chOff x="0" y="4113"/>
            <a:chExt cx="5760" cy="207"/>
          </a:xfrm>
        </p:grpSpPr>
        <p:sp>
          <p:nvSpPr>
            <p:cNvPr id="6" name="Rectangle 22"/>
            <p:cNvSpPr>
              <a:spLocks noChangeArrowheads="1"/>
            </p:cNvSpPr>
            <p:nvPr/>
          </p:nvSpPr>
          <p:spPr bwMode="auto">
            <a:xfrm>
              <a:off x="0" y="4118"/>
              <a:ext cx="5760" cy="202"/>
            </a:xfrm>
            <a:prstGeom prst="rect">
              <a:avLst/>
            </a:prstGeom>
            <a:solidFill>
              <a:srgbClr val="000000"/>
            </a:solidFill>
            <a:ln w="9525">
              <a:solidFill>
                <a:schemeClr val="tx1"/>
              </a:solidFill>
              <a:miter lim="800000"/>
              <a:headEnd/>
              <a:tailEnd/>
            </a:ln>
            <a:effectLst/>
          </p:spPr>
          <p:txBody>
            <a:bodyPr wrap="none" anchor="ctr">
              <a:spAutoFit/>
            </a:bodyPr>
            <a:lstStyle/>
            <a:p>
              <a:pPr fontAlgn="auto">
                <a:spcBef>
                  <a:spcPts val="0"/>
                </a:spcBef>
                <a:spcAft>
                  <a:spcPts val="0"/>
                </a:spcAft>
                <a:defRPr/>
              </a:pPr>
              <a:endParaRPr lang="en-US">
                <a:latin typeface="+mn-lt"/>
              </a:endParaRPr>
            </a:p>
          </p:txBody>
        </p:sp>
        <p:sp>
          <p:nvSpPr>
            <p:cNvPr id="7" name="Rectangle 23"/>
            <p:cNvSpPr>
              <a:spLocks noChangeArrowheads="1"/>
            </p:cNvSpPr>
            <p:nvPr/>
          </p:nvSpPr>
          <p:spPr bwMode="auto">
            <a:xfrm>
              <a:off x="0" y="4113"/>
              <a:ext cx="2382" cy="159"/>
            </a:xfrm>
            <a:prstGeom prst="rect">
              <a:avLst/>
            </a:prstGeom>
            <a:noFill/>
            <a:ln w="9525">
              <a:noFill/>
              <a:miter lim="800000"/>
              <a:headEnd/>
              <a:tailEnd/>
            </a:ln>
            <a:effectLst/>
          </p:spPr>
          <p:txBody>
            <a:bodyPr>
              <a:spAutoFit/>
            </a:bodyPr>
            <a:lstStyle/>
            <a:p>
              <a:pPr fontAlgn="auto">
                <a:spcBef>
                  <a:spcPts val="0"/>
                </a:spcBef>
                <a:spcAft>
                  <a:spcPts val="0"/>
                </a:spcAft>
                <a:defRPr/>
              </a:pPr>
              <a:r>
                <a:rPr lang="en-US" dirty="0">
                  <a:solidFill>
                    <a:srgbClr val="FFFFFF"/>
                  </a:solidFill>
                  <a:latin typeface="+mn-lt"/>
                </a:rPr>
                <a:t>BUILDING STRONG</a:t>
              </a:r>
              <a:r>
                <a:rPr lang="en-US" sz="900" dirty="0">
                  <a:solidFill>
                    <a:srgbClr val="FFFFFF"/>
                  </a:solidFill>
                  <a:latin typeface="+mn-lt"/>
                </a:rPr>
                <a:t>®</a:t>
              </a:r>
              <a:endParaRPr lang="en-US" dirty="0">
                <a:solidFill>
                  <a:srgbClr val="FFFFFF"/>
                </a:solidFill>
                <a:latin typeface="+mn-lt"/>
              </a:endParaRPr>
            </a:p>
          </p:txBody>
        </p:sp>
        <p:sp>
          <p:nvSpPr>
            <p:cNvPr id="6156" name="Text Box 11"/>
            <p:cNvSpPr txBox="1">
              <a:spLocks noChangeArrowheads="1"/>
            </p:cNvSpPr>
            <p:nvPr/>
          </p:nvSpPr>
          <p:spPr bwMode="auto">
            <a:xfrm>
              <a:off x="2586" y="4152"/>
              <a:ext cx="3174" cy="162"/>
            </a:xfrm>
            <a:prstGeom prst="rect">
              <a:avLst/>
            </a:prstGeom>
            <a:noFill/>
            <a:ln w="9525">
              <a:noFill/>
              <a:miter lim="800000"/>
              <a:headEnd/>
              <a:tailEnd/>
            </a:ln>
          </p:spPr>
          <p:txBody>
            <a:bodyPr>
              <a:spAutoFit/>
            </a:bodyPr>
            <a:lstStyle/>
            <a:p>
              <a:pPr algn="r">
                <a:lnSpc>
                  <a:spcPct val="90000"/>
                </a:lnSpc>
              </a:pPr>
              <a:r>
                <a:rPr lang="en-US" sz="1200">
                  <a:solidFill>
                    <a:srgbClr val="FFFFFF"/>
                  </a:solidFill>
                </a:rPr>
                <a:t>US ARMY CORPS OF ENGINEERS | Jacksonville District</a:t>
              </a:r>
            </a:p>
          </p:txBody>
        </p:sp>
      </p:grpSp>
      <p:sp>
        <p:nvSpPr>
          <p:cNvPr id="9" name="Rectangle 2"/>
          <p:cNvSpPr txBox="1">
            <a:spLocks noChangeArrowheads="1"/>
          </p:cNvSpPr>
          <p:nvPr/>
        </p:nvSpPr>
        <p:spPr bwMode="auto">
          <a:xfrm>
            <a:off x="152400" y="12700"/>
            <a:ext cx="8153400" cy="1143000"/>
          </a:xfrm>
          <a:prstGeom prst="rect">
            <a:avLst/>
          </a:prstGeom>
          <a:noFill/>
          <a:ln w="9525">
            <a:noFill/>
            <a:miter lim="800000"/>
            <a:headEnd/>
            <a:tailEnd/>
          </a:ln>
        </p:spPr>
        <p:txBody>
          <a:bodyPr anchor="ctr"/>
          <a:lstStyle/>
          <a:p>
            <a:pPr fontAlgn="auto">
              <a:spcAft>
                <a:spcPts val="0"/>
              </a:spcAft>
              <a:defRPr/>
            </a:pPr>
            <a:r>
              <a:rPr lang="en-US" sz="4400" b="1" dirty="0">
                <a:latin typeface="Tahoma" pitchFamily="34" charset="0"/>
                <a:ea typeface="+mj-ea"/>
                <a:cs typeface="Tahoma" pitchFamily="34" charset="0"/>
              </a:rPr>
              <a:t>JACKSONVILLE HARBOR</a:t>
            </a:r>
          </a:p>
        </p:txBody>
      </p:sp>
      <p:sp>
        <p:nvSpPr>
          <p:cNvPr id="6153" name="Text Box 20"/>
          <p:cNvSpPr txBox="1">
            <a:spLocks noChangeArrowheads="1"/>
          </p:cNvSpPr>
          <p:nvPr/>
        </p:nvSpPr>
        <p:spPr bwMode="auto">
          <a:xfrm>
            <a:off x="152400" y="892175"/>
            <a:ext cx="9144000" cy="3557588"/>
          </a:xfrm>
          <a:prstGeom prst="rect">
            <a:avLst/>
          </a:prstGeom>
          <a:noFill/>
          <a:ln w="9525">
            <a:noFill/>
            <a:miter lim="800000"/>
            <a:headEnd/>
            <a:tailEnd/>
          </a:ln>
        </p:spPr>
        <p:txBody>
          <a:bodyPr>
            <a:spAutoFit/>
          </a:bodyPr>
          <a:lstStyle/>
          <a:p>
            <a:pPr eaLnBrk="0" hangingPunct="0">
              <a:lnSpc>
                <a:spcPct val="95000"/>
              </a:lnSpc>
            </a:pPr>
            <a:r>
              <a:rPr lang="en-US" sz="3300">
                <a:latin typeface="Tahoma" pitchFamily="34" charset="0"/>
              </a:rPr>
              <a:t>Jacksonville Harbor Deepening Study </a:t>
            </a:r>
            <a:r>
              <a:rPr lang="en-US" sz="3200">
                <a:latin typeface="Tahoma" pitchFamily="34" charset="0"/>
              </a:rPr>
              <a:t/>
            </a:r>
            <a:br>
              <a:rPr lang="en-US" sz="3200">
                <a:latin typeface="Tahoma" pitchFamily="34" charset="0"/>
              </a:rPr>
            </a:br>
            <a:r>
              <a:rPr lang="en-US" sz="900">
                <a:latin typeface="Tahoma" pitchFamily="34" charset="0"/>
              </a:rPr>
              <a:t>  </a:t>
            </a:r>
            <a:r>
              <a:rPr lang="en-US" sz="3200">
                <a:latin typeface="Tahoma" pitchFamily="34" charset="0"/>
              </a:rPr>
              <a:t/>
            </a:r>
            <a:br>
              <a:rPr lang="en-US" sz="3200">
                <a:latin typeface="Tahoma" pitchFamily="34" charset="0"/>
              </a:rPr>
            </a:br>
            <a:r>
              <a:rPr lang="en-US" sz="3200">
                <a:solidFill>
                  <a:srgbClr val="0070C0"/>
                </a:solidFill>
                <a:latin typeface="Tahoma" pitchFamily="34" charset="0"/>
              </a:rPr>
              <a:t>Confined Blasting:</a:t>
            </a:r>
            <a:br>
              <a:rPr lang="en-US" sz="3200">
                <a:solidFill>
                  <a:srgbClr val="0070C0"/>
                </a:solidFill>
                <a:latin typeface="Tahoma" pitchFamily="34" charset="0"/>
              </a:rPr>
            </a:br>
            <a:r>
              <a:rPr lang="en-US" sz="3200">
                <a:solidFill>
                  <a:srgbClr val="0070C0"/>
                </a:solidFill>
                <a:latin typeface="Tahoma" pitchFamily="34" charset="0"/>
              </a:rPr>
              <a:t>Miami Harbor Case History </a:t>
            </a:r>
          </a:p>
          <a:p>
            <a:pPr eaLnBrk="0" hangingPunct="0">
              <a:lnSpc>
                <a:spcPct val="95000"/>
              </a:lnSpc>
            </a:pPr>
            <a:endParaRPr lang="en-US" sz="2400">
              <a:latin typeface="Tahoma" pitchFamily="34" charset="0"/>
            </a:endParaRPr>
          </a:p>
          <a:p>
            <a:pPr eaLnBrk="0" hangingPunct="0">
              <a:lnSpc>
                <a:spcPct val="95000"/>
              </a:lnSpc>
            </a:pPr>
            <a:r>
              <a:rPr lang="en-US">
                <a:latin typeface="Tahoma" pitchFamily="34" charset="0"/>
              </a:rPr>
              <a:t>Presented by:</a:t>
            </a:r>
          </a:p>
          <a:p>
            <a:pPr eaLnBrk="0" hangingPunct="0">
              <a:lnSpc>
                <a:spcPct val="95000"/>
              </a:lnSpc>
            </a:pPr>
            <a:r>
              <a:rPr lang="en-US">
                <a:latin typeface="Tahoma" pitchFamily="34" charset="0"/>
              </a:rPr>
              <a:t>Terri Jordan-Sellers</a:t>
            </a:r>
          </a:p>
          <a:p>
            <a:pPr eaLnBrk="0" hangingPunct="0">
              <a:lnSpc>
                <a:spcPct val="95000"/>
              </a:lnSpc>
            </a:pPr>
            <a:r>
              <a:rPr lang="en-US">
                <a:latin typeface="Tahoma" pitchFamily="34" charset="0"/>
              </a:rPr>
              <a:t>Biologist, Environmental Branch</a:t>
            </a:r>
            <a:br>
              <a:rPr lang="en-US">
                <a:latin typeface="Tahoma" pitchFamily="34" charset="0"/>
              </a:rPr>
            </a:br>
            <a:r>
              <a:rPr lang="en-US">
                <a:latin typeface="Tahoma" pitchFamily="34" charset="0"/>
              </a:rPr>
              <a:t>Planning Division </a:t>
            </a:r>
          </a:p>
          <a:p>
            <a:pPr eaLnBrk="0" hangingPunct="0">
              <a:lnSpc>
                <a:spcPct val="95000"/>
              </a:lnSpc>
            </a:pPr>
            <a:r>
              <a:rPr lang="en-US" sz="1000">
                <a:latin typeface="Tahoma" pitchFamily="34" charset="0"/>
              </a:rPr>
              <a:t/>
            </a:r>
            <a:br>
              <a:rPr lang="en-US" sz="1000">
                <a:latin typeface="Tahoma" pitchFamily="34" charset="0"/>
              </a:rPr>
            </a:br>
            <a:r>
              <a:rPr lang="en-US" sz="1400">
                <a:latin typeface="Tahoma" pitchFamily="34" charset="0"/>
              </a:rPr>
              <a:t>March 12, 2012 </a:t>
            </a:r>
            <a:r>
              <a:rPr lang="en-US">
                <a:latin typeface="Tahoma" pitchFamily="34" charset="0"/>
              </a:rPr>
              <a:t>	</a:t>
            </a: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6" descr="manatee"/>
          <p:cNvPicPr>
            <a:picLocks noChangeAspect="1" noChangeArrowheads="1"/>
          </p:cNvPicPr>
          <p:nvPr/>
        </p:nvPicPr>
        <p:blipFill>
          <a:blip r:embed="rId3" cstate="print"/>
          <a:srcRect l="2501" r="9142" b="13007"/>
          <a:stretch>
            <a:fillRect/>
          </a:stretch>
        </p:blipFill>
        <p:spPr bwMode="auto">
          <a:xfrm>
            <a:off x="6934200" y="569913"/>
            <a:ext cx="2019300" cy="1600200"/>
          </a:xfrm>
          <a:prstGeom prst="rect">
            <a:avLst/>
          </a:prstGeom>
          <a:noFill/>
          <a:ln w="6350">
            <a:solidFill>
              <a:schemeClr val="tx1"/>
            </a:solidFill>
            <a:miter lim="800000"/>
            <a:headEnd/>
            <a:tailEnd/>
          </a:ln>
        </p:spPr>
      </p:pic>
      <p:sp>
        <p:nvSpPr>
          <p:cNvPr id="7171" name="Rectangle 4"/>
          <p:cNvSpPr>
            <a:spLocks noGrp="1" noChangeArrowheads="1"/>
          </p:cNvSpPr>
          <p:nvPr>
            <p:ph type="body" idx="1"/>
          </p:nvPr>
        </p:nvSpPr>
        <p:spPr>
          <a:xfrm>
            <a:off x="61913" y="1042988"/>
            <a:ext cx="7329487" cy="5207000"/>
          </a:xfrm>
          <a:noFill/>
        </p:spPr>
        <p:txBody>
          <a:bodyPr/>
          <a:lstStyle/>
          <a:p>
            <a:pPr eaLnBrk="1" hangingPunct="1">
              <a:lnSpc>
                <a:spcPct val="80000"/>
              </a:lnSpc>
              <a:spcBef>
                <a:spcPct val="30000"/>
              </a:spcBef>
              <a:buSzPct val="125000"/>
              <a:buFont typeface="Wingdings" pitchFamily="2" charset="2"/>
              <a:buChar char="§"/>
            </a:pPr>
            <a:r>
              <a:rPr lang="en-US" sz="2200" smtClean="0">
                <a:latin typeface="Tahoma" pitchFamily="34" charset="0"/>
              </a:rPr>
              <a:t>How does the Corps and its contractors meet a Congressional mandate to deepen a port in an extremely environmentally sensitive area? </a:t>
            </a:r>
          </a:p>
          <a:p>
            <a:pPr eaLnBrk="1" hangingPunct="1">
              <a:lnSpc>
                <a:spcPct val="80000"/>
              </a:lnSpc>
              <a:spcBef>
                <a:spcPct val="30000"/>
              </a:spcBef>
              <a:buSzPct val="125000"/>
              <a:buFont typeface="Wingdings" pitchFamily="2" charset="2"/>
              <a:buChar char="§"/>
            </a:pPr>
            <a:r>
              <a:rPr lang="en-US" sz="2200" smtClean="0">
                <a:latin typeface="Tahoma" pitchFamily="34" charset="0"/>
              </a:rPr>
              <a:t>What is sensitive?</a:t>
            </a:r>
          </a:p>
          <a:p>
            <a:pPr lvl="1" eaLnBrk="1" hangingPunct="1">
              <a:lnSpc>
                <a:spcPct val="80000"/>
              </a:lnSpc>
              <a:spcBef>
                <a:spcPct val="30000"/>
              </a:spcBef>
              <a:buSzPct val="75000"/>
              <a:buFont typeface="Wingdings" pitchFamily="2" charset="2"/>
              <a:buChar char="Ø"/>
            </a:pPr>
            <a:r>
              <a:rPr lang="en-US" sz="2000" smtClean="0">
                <a:latin typeface="Tahoma" pitchFamily="34" charset="0"/>
              </a:rPr>
              <a:t>Seagrass</a:t>
            </a:r>
          </a:p>
          <a:p>
            <a:pPr lvl="1" eaLnBrk="1" hangingPunct="1">
              <a:lnSpc>
                <a:spcPct val="80000"/>
              </a:lnSpc>
              <a:spcBef>
                <a:spcPct val="30000"/>
              </a:spcBef>
              <a:buSzPct val="75000"/>
              <a:buFont typeface="Wingdings" pitchFamily="2" charset="2"/>
              <a:buChar char="Ø"/>
            </a:pPr>
            <a:r>
              <a:rPr lang="en-US" sz="2000" smtClean="0">
                <a:latin typeface="Tahoma" pitchFamily="34" charset="0"/>
              </a:rPr>
              <a:t>Coral Reefs (directly offshore)</a:t>
            </a:r>
          </a:p>
          <a:p>
            <a:pPr lvl="1" eaLnBrk="1" hangingPunct="1">
              <a:lnSpc>
                <a:spcPct val="80000"/>
              </a:lnSpc>
              <a:spcBef>
                <a:spcPct val="30000"/>
              </a:spcBef>
              <a:buSzPct val="75000"/>
              <a:buFont typeface="Wingdings" pitchFamily="2" charset="2"/>
              <a:buChar char="Ø"/>
            </a:pPr>
            <a:r>
              <a:rPr lang="en-US" sz="2000" smtClean="0">
                <a:latin typeface="Tahoma" pitchFamily="34" charset="0"/>
              </a:rPr>
              <a:t>National Park to the south</a:t>
            </a:r>
          </a:p>
          <a:p>
            <a:pPr lvl="1" eaLnBrk="1" hangingPunct="1">
              <a:lnSpc>
                <a:spcPct val="80000"/>
              </a:lnSpc>
              <a:spcBef>
                <a:spcPct val="30000"/>
              </a:spcBef>
              <a:buSzPct val="75000"/>
              <a:buFont typeface="Wingdings" pitchFamily="2" charset="2"/>
              <a:buChar char="Ø"/>
            </a:pPr>
            <a:r>
              <a:rPr lang="en-US" sz="2000" smtClean="0">
                <a:latin typeface="Tahoma" pitchFamily="34" charset="0"/>
              </a:rPr>
              <a:t>Entire bay is “Outstanding State Waters”</a:t>
            </a:r>
          </a:p>
          <a:p>
            <a:pPr lvl="1" eaLnBrk="1" hangingPunct="1">
              <a:lnSpc>
                <a:spcPct val="80000"/>
              </a:lnSpc>
              <a:spcBef>
                <a:spcPct val="30000"/>
              </a:spcBef>
              <a:buSzPct val="75000"/>
              <a:buFont typeface="Wingdings" pitchFamily="2" charset="2"/>
              <a:buChar char="Ø"/>
            </a:pPr>
            <a:r>
              <a:rPr lang="en-US" sz="2000" smtClean="0">
                <a:latin typeface="Tahoma" pitchFamily="34" charset="0"/>
              </a:rPr>
              <a:t>State Aquatic Preserve</a:t>
            </a:r>
          </a:p>
          <a:p>
            <a:pPr lvl="1" eaLnBrk="1" hangingPunct="1">
              <a:lnSpc>
                <a:spcPct val="80000"/>
              </a:lnSpc>
              <a:spcBef>
                <a:spcPct val="30000"/>
              </a:spcBef>
              <a:buSzPct val="75000"/>
              <a:buFont typeface="Wingdings" pitchFamily="2" charset="2"/>
              <a:buChar char="Ø"/>
            </a:pPr>
            <a:r>
              <a:rPr lang="en-US" sz="2000" smtClean="0">
                <a:latin typeface="Tahoma" pitchFamily="34" charset="0"/>
              </a:rPr>
              <a:t>Critical Wildlife Area directly adjacent</a:t>
            </a:r>
          </a:p>
          <a:p>
            <a:pPr lvl="1" eaLnBrk="1" hangingPunct="1">
              <a:lnSpc>
                <a:spcPct val="80000"/>
              </a:lnSpc>
              <a:spcBef>
                <a:spcPct val="30000"/>
              </a:spcBef>
              <a:buSzPct val="75000"/>
              <a:buFont typeface="Wingdings" pitchFamily="2" charset="2"/>
              <a:buChar char="Ø"/>
            </a:pPr>
            <a:r>
              <a:rPr lang="en-US" sz="2000" smtClean="0">
                <a:latin typeface="Tahoma" pitchFamily="34" charset="0"/>
              </a:rPr>
              <a:t>Endangered, threatened and protected species</a:t>
            </a:r>
          </a:p>
          <a:p>
            <a:pPr lvl="1" eaLnBrk="1" hangingPunct="1">
              <a:lnSpc>
                <a:spcPct val="80000"/>
              </a:lnSpc>
              <a:spcBef>
                <a:spcPct val="30000"/>
              </a:spcBef>
              <a:buSzPct val="75000"/>
              <a:buFont typeface="Wingdings" pitchFamily="2" charset="2"/>
              <a:buChar char="Ø"/>
            </a:pPr>
            <a:r>
              <a:rPr lang="en-US" sz="2000" smtClean="0">
                <a:latin typeface="Tahoma" pitchFamily="34" charset="0"/>
              </a:rPr>
              <a:t>Highly aware citizenry and city overlooks project site</a:t>
            </a:r>
          </a:p>
        </p:txBody>
      </p:sp>
      <p:pic>
        <p:nvPicPr>
          <p:cNvPr id="7172" name="Picture 7" descr="2072posingloggerhead-med"/>
          <p:cNvPicPr>
            <a:picLocks noChangeAspect="1" noChangeArrowheads="1"/>
          </p:cNvPicPr>
          <p:nvPr/>
        </p:nvPicPr>
        <p:blipFill>
          <a:blip r:embed="rId4" cstate="print"/>
          <a:srcRect r="16014"/>
          <a:stretch>
            <a:fillRect/>
          </a:stretch>
        </p:blipFill>
        <p:spPr bwMode="auto">
          <a:xfrm>
            <a:off x="6935788" y="3602038"/>
            <a:ext cx="2020887" cy="1577975"/>
          </a:xfrm>
          <a:prstGeom prst="rect">
            <a:avLst/>
          </a:prstGeom>
          <a:noFill/>
          <a:ln w="6350">
            <a:solidFill>
              <a:schemeClr val="tx1"/>
            </a:solidFill>
            <a:miter lim="800000"/>
            <a:headEnd/>
            <a:tailEnd/>
          </a:ln>
        </p:spPr>
      </p:pic>
      <p:sp>
        <p:nvSpPr>
          <p:cNvPr id="7173" name="Title 8"/>
          <p:cNvSpPr>
            <a:spLocks noGrp="1"/>
          </p:cNvSpPr>
          <p:nvPr>
            <p:ph type="title"/>
          </p:nvPr>
        </p:nvSpPr>
        <p:spPr>
          <a:xfrm>
            <a:off x="0" y="0"/>
            <a:ext cx="9144000" cy="1143000"/>
          </a:xfrm>
        </p:spPr>
        <p:txBody>
          <a:bodyPr/>
          <a:lstStyle/>
          <a:p>
            <a:r>
              <a:rPr lang="en-US" b="1" smtClean="0">
                <a:latin typeface="Tahoma" pitchFamily="34" charset="0"/>
                <a:cs typeface="Tahoma" pitchFamily="34" charset="0"/>
              </a:rPr>
              <a:t>THE ISSUE</a:t>
            </a:r>
          </a:p>
        </p:txBody>
      </p:sp>
      <p:pic>
        <p:nvPicPr>
          <p:cNvPr id="7174" name="Picture 7" descr="22637_common-bottlenose-dolphin-tursiops-truncatus.jpg"/>
          <p:cNvPicPr>
            <a:picLocks noChangeAspect="1"/>
          </p:cNvPicPr>
          <p:nvPr/>
        </p:nvPicPr>
        <p:blipFill>
          <a:blip r:embed="rId5" cstate="print"/>
          <a:srcRect l="6393" r="5568" b="7935"/>
          <a:stretch>
            <a:fillRect/>
          </a:stretch>
        </p:blipFill>
        <p:spPr bwMode="auto">
          <a:xfrm>
            <a:off x="6937375" y="2173288"/>
            <a:ext cx="2020888" cy="1408112"/>
          </a:xfrm>
          <a:prstGeom prst="rect">
            <a:avLst/>
          </a:prstGeom>
          <a:noFill/>
          <a:ln w="6350">
            <a:solidFill>
              <a:schemeClr val="tx1"/>
            </a:solid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3"/>
          <p:cNvSpPr>
            <a:spLocks noGrp="1" noChangeArrowheads="1"/>
          </p:cNvSpPr>
          <p:nvPr>
            <p:ph type="body" idx="1"/>
          </p:nvPr>
        </p:nvSpPr>
        <p:spPr>
          <a:xfrm>
            <a:off x="165100" y="1104900"/>
            <a:ext cx="5562600" cy="4181475"/>
          </a:xfrm>
          <a:solidFill>
            <a:schemeClr val="accent1">
              <a:alpha val="0"/>
            </a:schemeClr>
          </a:solidFill>
        </p:spPr>
        <p:txBody>
          <a:bodyPr/>
          <a:lstStyle/>
          <a:p>
            <a:pPr eaLnBrk="1" hangingPunct="1">
              <a:buFont typeface="Wingdings" pitchFamily="2" charset="2"/>
              <a:buChar char="§"/>
            </a:pPr>
            <a:r>
              <a:rPr lang="en-US" sz="2400" smtClean="0">
                <a:latin typeface="Tahoma" pitchFamily="34" charset="0"/>
                <a:cs typeface="Tahoma" pitchFamily="34" charset="0"/>
              </a:rPr>
              <a:t>Substrate hardness requires blasting in areas</a:t>
            </a:r>
          </a:p>
          <a:p>
            <a:pPr lvl="1" eaLnBrk="1" hangingPunct="1">
              <a:buSzPct val="75000"/>
              <a:buFont typeface="Wingdings" pitchFamily="2" charset="2"/>
              <a:buChar char="Ø"/>
            </a:pPr>
            <a:r>
              <a:rPr lang="en-US" sz="2400" smtClean="0">
                <a:latin typeface="Tahoma" pitchFamily="34" charset="0"/>
                <a:cs typeface="Tahoma" pitchFamily="34" charset="0"/>
              </a:rPr>
              <a:t>Previous blasting in early 1980s</a:t>
            </a:r>
          </a:p>
          <a:p>
            <a:pPr lvl="1" eaLnBrk="1" hangingPunct="1">
              <a:buSzPct val="75000"/>
              <a:buFont typeface="Wingdings" pitchFamily="2" charset="2"/>
              <a:buChar char="Ø"/>
            </a:pPr>
            <a:r>
              <a:rPr lang="en-US" sz="2400" smtClean="0">
                <a:latin typeface="Tahoma" pitchFamily="34" charset="0"/>
                <a:cs typeface="Tahoma" pitchFamily="34" charset="0"/>
              </a:rPr>
              <a:t>Confined blasting, w/stemming; </a:t>
            </a:r>
            <a:r>
              <a:rPr lang="en-US" sz="1800" smtClean="0">
                <a:latin typeface="Tahoma" pitchFamily="34" charset="0"/>
                <a:cs typeface="Tahoma" pitchFamily="34" charset="0"/>
              </a:rPr>
              <a:t>“Navy diver” protection radii – </a:t>
            </a:r>
            <a:br>
              <a:rPr lang="en-US" sz="1800" smtClean="0">
                <a:latin typeface="Tahoma" pitchFamily="34" charset="0"/>
                <a:cs typeface="Tahoma" pitchFamily="34" charset="0"/>
              </a:rPr>
            </a:br>
            <a:r>
              <a:rPr lang="en-US" sz="1800" smtClean="0">
                <a:latin typeface="Tahoma" pitchFamily="34" charset="0"/>
                <a:cs typeface="Tahoma" pitchFamily="34" charset="0"/>
              </a:rPr>
              <a:t>(e.g., Port of Miami, May 2005/2013-2014)</a:t>
            </a:r>
          </a:p>
          <a:p>
            <a:pPr eaLnBrk="1" hangingPunct="1">
              <a:buFont typeface="Wingdings" pitchFamily="2" charset="2"/>
              <a:buChar char="§"/>
            </a:pPr>
            <a:r>
              <a:rPr lang="en-US" sz="2400" smtClean="0">
                <a:latin typeface="Tahoma" pitchFamily="34" charset="0"/>
                <a:cs typeface="Tahoma" pitchFamily="34" charset="0"/>
              </a:rPr>
              <a:t>Cutterhead dredge</a:t>
            </a:r>
          </a:p>
          <a:p>
            <a:pPr eaLnBrk="1" hangingPunct="1">
              <a:buFont typeface="Wingdings" pitchFamily="2" charset="2"/>
              <a:buChar char="§"/>
            </a:pPr>
            <a:r>
              <a:rPr lang="en-US" sz="2400" smtClean="0">
                <a:latin typeface="Tahoma" pitchFamily="34" charset="0"/>
                <a:cs typeface="Tahoma" pitchFamily="34" charset="0"/>
              </a:rPr>
              <a:t>Clamshell dredge</a:t>
            </a:r>
          </a:p>
          <a:p>
            <a:pPr eaLnBrk="1" hangingPunct="1">
              <a:buFont typeface="Wingdings" pitchFamily="2" charset="2"/>
              <a:buChar char="§"/>
            </a:pPr>
            <a:r>
              <a:rPr lang="en-US" sz="2400" smtClean="0">
                <a:latin typeface="Tahoma" pitchFamily="34" charset="0"/>
                <a:cs typeface="Tahoma" pitchFamily="34" charset="0"/>
              </a:rPr>
              <a:t>Hopper dredge</a:t>
            </a:r>
          </a:p>
          <a:p>
            <a:pPr eaLnBrk="1" hangingPunct="1">
              <a:buFont typeface="Wingdings" pitchFamily="2" charset="2"/>
              <a:buChar char="§"/>
            </a:pPr>
            <a:r>
              <a:rPr lang="en-US" sz="2400" smtClean="0">
                <a:latin typeface="Tahoma" pitchFamily="34" charset="0"/>
                <a:cs typeface="Tahoma" pitchFamily="34" charset="0"/>
              </a:rPr>
              <a:t>Bucket dredge</a:t>
            </a:r>
          </a:p>
        </p:txBody>
      </p:sp>
      <p:sp>
        <p:nvSpPr>
          <p:cNvPr id="8195" name="Rectangle 3"/>
          <p:cNvSpPr>
            <a:spLocks noChangeArrowheads="1"/>
          </p:cNvSpPr>
          <p:nvPr/>
        </p:nvSpPr>
        <p:spPr bwMode="auto">
          <a:xfrm>
            <a:off x="8086725" y="0"/>
            <a:ext cx="1057275" cy="207963"/>
          </a:xfrm>
          <a:prstGeom prst="rect">
            <a:avLst/>
          </a:prstGeom>
          <a:noFill/>
          <a:ln w="9525">
            <a:noFill/>
            <a:miter lim="800000"/>
            <a:headEnd/>
            <a:tailEnd/>
          </a:ln>
        </p:spPr>
        <p:txBody>
          <a:bodyPr>
            <a:spAutoFit/>
          </a:bodyPr>
          <a:lstStyle/>
          <a:p>
            <a:pPr algn="r" eaLnBrk="0" hangingPunct="0">
              <a:lnSpc>
                <a:spcPct val="75000"/>
              </a:lnSpc>
              <a:spcBef>
                <a:spcPct val="50000"/>
              </a:spcBef>
            </a:pPr>
            <a:fld id="{5B54DD21-AAEF-4A8D-837C-456BDCDB79D2}" type="slidenum">
              <a:rPr lang="en-US" sz="1000">
                <a:solidFill>
                  <a:srgbClr val="000000"/>
                </a:solidFill>
                <a:latin typeface="Century Gothic" pitchFamily="34" charset="0"/>
              </a:rPr>
              <a:pPr algn="r" eaLnBrk="0" hangingPunct="0">
                <a:lnSpc>
                  <a:spcPct val="75000"/>
                </a:lnSpc>
                <a:spcBef>
                  <a:spcPct val="50000"/>
                </a:spcBef>
              </a:pPr>
              <a:t>9</a:t>
            </a:fld>
            <a:endParaRPr lang="en-US" sz="1000" b="1">
              <a:solidFill>
                <a:srgbClr val="000000"/>
              </a:solidFill>
              <a:latin typeface="Tahoma" pitchFamily="34" charset="0"/>
            </a:endParaRPr>
          </a:p>
        </p:txBody>
      </p:sp>
      <p:sp>
        <p:nvSpPr>
          <p:cNvPr id="8196" name="Title 8"/>
          <p:cNvSpPr>
            <a:spLocks noGrp="1"/>
          </p:cNvSpPr>
          <p:nvPr>
            <p:ph type="title"/>
          </p:nvPr>
        </p:nvSpPr>
        <p:spPr>
          <a:xfrm>
            <a:off x="82550" y="169863"/>
            <a:ext cx="6492875" cy="1143000"/>
          </a:xfrm>
        </p:spPr>
        <p:txBody>
          <a:bodyPr/>
          <a:lstStyle/>
          <a:p>
            <a:pPr algn="l"/>
            <a:r>
              <a:rPr lang="en-US" sz="3000" b="1" smtClean="0">
                <a:latin typeface="Tahoma" pitchFamily="34" charset="0"/>
                <a:cs typeface="Tahoma" pitchFamily="34" charset="0"/>
              </a:rPr>
              <a:t>CONSTRUCTION TECHNIQUES</a:t>
            </a:r>
          </a:p>
        </p:txBody>
      </p:sp>
      <p:pic>
        <p:nvPicPr>
          <p:cNvPr id="6" name="Picture 5" descr="DSC00699.jpg"/>
          <p:cNvPicPr>
            <a:picLocks noChangeAspect="1"/>
          </p:cNvPicPr>
          <p:nvPr/>
        </p:nvPicPr>
        <p:blipFill>
          <a:blip r:embed="rId2" cstate="print"/>
          <a:srcRect l="1695" t="6702"/>
          <a:stretch>
            <a:fillRect/>
          </a:stretch>
        </p:blipFill>
        <p:spPr bwMode="auto">
          <a:xfrm>
            <a:off x="6540500" y="4994275"/>
            <a:ext cx="2149475" cy="1530350"/>
          </a:xfrm>
          <a:prstGeom prst="rect">
            <a:avLst/>
          </a:prstGeom>
          <a:noFill/>
          <a:ln w="3175">
            <a:solidFill>
              <a:schemeClr val="tx1"/>
            </a:solidFill>
            <a:miter lim="800000"/>
            <a:headEnd/>
            <a:tailEnd/>
          </a:ln>
        </p:spPr>
      </p:pic>
      <p:pic>
        <p:nvPicPr>
          <p:cNvPr id="8" name="Picture 7" descr="IMG_3997.JPG"/>
          <p:cNvPicPr>
            <a:picLocks noChangeAspect="1"/>
          </p:cNvPicPr>
          <p:nvPr/>
        </p:nvPicPr>
        <p:blipFill>
          <a:blip r:embed="rId3" cstate="print"/>
          <a:srcRect t="9230" b="14725"/>
          <a:stretch>
            <a:fillRect/>
          </a:stretch>
        </p:blipFill>
        <p:spPr bwMode="auto">
          <a:xfrm>
            <a:off x="6537325" y="1484313"/>
            <a:ext cx="2147888" cy="2178050"/>
          </a:xfrm>
          <a:prstGeom prst="rect">
            <a:avLst/>
          </a:prstGeom>
          <a:noFill/>
          <a:ln w="3175">
            <a:solidFill>
              <a:schemeClr val="tx1"/>
            </a:solidFill>
            <a:miter lim="800000"/>
            <a:headEnd/>
            <a:tailEnd/>
          </a:ln>
        </p:spPr>
      </p:pic>
      <p:pic>
        <p:nvPicPr>
          <p:cNvPr id="10" name="Picture 9" descr="DCP_0401.JPG"/>
          <p:cNvPicPr>
            <a:picLocks noChangeAspect="1"/>
          </p:cNvPicPr>
          <p:nvPr/>
        </p:nvPicPr>
        <p:blipFill>
          <a:blip r:embed="rId4" cstate="print"/>
          <a:srcRect l="29108" t="45067" r="41379" b="26619"/>
          <a:stretch>
            <a:fillRect/>
          </a:stretch>
        </p:blipFill>
        <p:spPr bwMode="auto">
          <a:xfrm>
            <a:off x="6535738" y="3667125"/>
            <a:ext cx="2147887" cy="1366838"/>
          </a:xfrm>
          <a:prstGeom prst="rect">
            <a:avLst/>
          </a:prstGeom>
          <a:noFill/>
          <a:ln w="3175">
            <a:solidFill>
              <a:schemeClr val="tx1"/>
            </a:solidFill>
            <a:miter lim="800000"/>
            <a:headEnd/>
            <a:tailEnd/>
          </a:ln>
        </p:spPr>
      </p:pic>
      <p:pic>
        <p:nvPicPr>
          <p:cNvPr id="9" name="Content Placeholder 3" descr="cutterhead out of the water.JPG"/>
          <p:cNvPicPr>
            <a:picLocks noChangeAspect="1"/>
          </p:cNvPicPr>
          <p:nvPr/>
        </p:nvPicPr>
        <p:blipFill>
          <a:blip r:embed="rId5" cstate="print"/>
          <a:srcRect l="8611" b="16573"/>
          <a:stretch>
            <a:fillRect/>
          </a:stretch>
        </p:blipFill>
        <p:spPr bwMode="auto">
          <a:xfrm>
            <a:off x="6530975" y="0"/>
            <a:ext cx="2149475" cy="1471613"/>
          </a:xfrm>
          <a:prstGeom prst="rect">
            <a:avLst/>
          </a:prstGeom>
          <a:noFill/>
          <a:ln w="3175">
            <a:solidFill>
              <a:schemeClr val="tx1"/>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up)">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wipe(up)">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up)">
                                      <p:cBhvr>
                                        <p:cTn id="17" dur="500"/>
                                        <p:tgtEl>
                                          <p:spTgt spid="1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ipe(up)">
                                      <p:cBhvr>
                                        <p:cTn id="2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lide Master">
  <a:themeElements>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lide Master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lide Master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lide Master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lide Master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lide Master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lide Master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lide Master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lide Master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lide Master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lide Master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lide Master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Slide Master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lide Master">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docProps/app.xml><?xml version="1.0" encoding="utf-8"?>
<Properties xmlns="http://schemas.openxmlformats.org/officeDocument/2006/extended-properties" xmlns:vt="http://schemas.openxmlformats.org/officeDocument/2006/docPropsVTypes">
  <TotalTime>7109</TotalTime>
  <Words>3850</Words>
  <Application>Microsoft Office PowerPoint</Application>
  <PresentationFormat>On-screen Show (4:3)</PresentationFormat>
  <Paragraphs>441</Paragraphs>
  <Slides>33</Slides>
  <Notes>29</Notes>
  <HiddenSlides>0</HiddenSlides>
  <MMClips>3</MMClips>
  <ScaleCrop>false</ScaleCrop>
  <HeadingPairs>
    <vt:vector size="4" baseType="variant">
      <vt:variant>
        <vt:lpstr>Theme</vt:lpstr>
      </vt:variant>
      <vt:variant>
        <vt:i4>2</vt:i4>
      </vt:variant>
      <vt:variant>
        <vt:lpstr>Slide Titles</vt:lpstr>
      </vt:variant>
      <vt:variant>
        <vt:i4>33</vt:i4>
      </vt:variant>
    </vt:vector>
  </HeadingPairs>
  <TitlesOfParts>
    <vt:vector size="35" baseType="lpstr">
      <vt:lpstr>Slide Master</vt:lpstr>
      <vt:lpstr>Office Theme</vt:lpstr>
      <vt:lpstr>Slide 1</vt:lpstr>
      <vt:lpstr>Slide 2</vt:lpstr>
      <vt:lpstr>Slide 3</vt:lpstr>
      <vt:lpstr>Slide 4</vt:lpstr>
      <vt:lpstr>Slide 5</vt:lpstr>
      <vt:lpstr>PROJECT TIMELINE President’s “We Can’t Wait Initiative”</vt:lpstr>
      <vt:lpstr>Slide 7</vt:lpstr>
      <vt:lpstr>THE ISSUE</vt:lpstr>
      <vt:lpstr>CONSTRUCTION TECHNIQUES</vt:lpstr>
      <vt:lpstr>BLASTING REQUIREMENT</vt:lpstr>
      <vt:lpstr>CONFINED BLASTING HISTORY</vt:lpstr>
      <vt:lpstr>PROJECT AREA:  MIAMI HARBOR</vt:lpstr>
      <vt:lpstr>TYPICAL BLASTING PERCEPTION</vt:lpstr>
      <vt:lpstr>CONFINED vs. UNCONFINED BLASTING</vt:lpstr>
      <vt:lpstr>Slide 15</vt:lpstr>
      <vt:lpstr>BLASTING OVERVIEW</vt:lpstr>
      <vt:lpstr>BLASTING OVERVIEW</vt:lpstr>
      <vt:lpstr>MONITORING ZONES</vt:lpstr>
      <vt:lpstr>MONITORING METHODS</vt:lpstr>
      <vt:lpstr>ACOUSTIC/PRESSURE MONITORING</vt:lpstr>
      <vt:lpstr>SEISMIC/VIBRATION MONITORING</vt:lpstr>
      <vt:lpstr>RECORDINGS OF A BLAST</vt:lpstr>
      <vt:lpstr>Slide 23</vt:lpstr>
      <vt:lpstr>BLASTING EFFECTS: MARINE MAMMALS</vt:lpstr>
      <vt:lpstr>Blasting Effects: Fish Species</vt:lpstr>
      <vt:lpstr>RESULTS OF MONITORING: FISH</vt:lpstr>
      <vt:lpstr>BLASTING EFFECTS: INVERTEBRATES</vt:lpstr>
      <vt:lpstr>Slide 28</vt:lpstr>
      <vt:lpstr>Slide 29</vt:lpstr>
      <vt:lpstr>Slide 30</vt:lpstr>
      <vt:lpstr>Slide 31</vt:lpstr>
      <vt:lpstr>Slide 32</vt:lpstr>
      <vt:lpstr>Slide 33</vt:lpstr>
    </vt:vector>
  </TitlesOfParts>
  <Company>USACE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k3pd9pmm</dc:creator>
  <cp:lastModifiedBy>k3ccoade</cp:lastModifiedBy>
  <cp:revision>290</cp:revision>
  <dcterms:created xsi:type="dcterms:W3CDTF">2010-05-03T19:20:00Z</dcterms:created>
  <dcterms:modified xsi:type="dcterms:W3CDTF">2013-03-13T15:00:01Z</dcterms:modified>
</cp:coreProperties>
</file>